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</p:sldIdLst>
  <p:sldSz cy="6858000" cx="12192000"/>
  <p:notesSz cx="6858000" cy="9144000"/>
  <p:embeddedFontLst>
    <p:embeddedFont>
      <p:font typeface="Century Gothic"/>
      <p:regular r:id="rId73"/>
      <p:bold r:id="rId74"/>
      <p:italic r:id="rId75"/>
      <p:boldItalic r:id="rId7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CenturyGothic-regular.fntdata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font" Target="fonts/CenturyGothic-italic.fntdata"/><Relationship Id="rId30" Type="http://schemas.openxmlformats.org/officeDocument/2006/relationships/slide" Target="slides/slide26.xml"/><Relationship Id="rId74" Type="http://schemas.openxmlformats.org/officeDocument/2006/relationships/font" Target="fonts/CenturyGothic-bold.fntdata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76" Type="http://schemas.openxmlformats.org/officeDocument/2006/relationships/font" Target="fonts/CenturyGothic-boldItalic.fntdata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c43e7185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c43e71855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c43e71855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2c43e718556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43e71855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c43e718556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c43e7185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c43e718556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43e71855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c43e718556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c43e71855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2c43e718556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c43e718556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2c43e718556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c4ca8ecd9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c4ca8ecd9f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c4ca8ecd9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2c4ca8ecd9f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c4ca8ecd9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c4ca8ecd9f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c4ca8ecd9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2c4ca8ecd9f_0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c4ca8ecd9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2c4ca8ecd9f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c4ca8ecd9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g2c4ca8ecd9f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c4ca8ecd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c4ca8ecd9f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c4ca8ecd9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c4ca8ecd9f_0_1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c4ca8ecd9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2c4ca8ecd9f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c4ca8ecd9f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2c4ca8ecd9f_0_1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c4ca8ecd9f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g2c4ca8ecd9f_0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c4ca8ecd9f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2c4ca8ecd9f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c4ca8ecd9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2c4ca8ecd9f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c4ca8ecd9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c4ca8ecd9f_0_1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c4ca8ecd9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2c4ca8ecd9f_0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c4ca8ecd9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2c4ca8ecd9f_0_2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c4ca8ecd9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2c4ca8ecd9f_0_2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c4ca8ecd9f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2c4ca8ecd9f_0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c4ca8ecd9f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g2c4ca8ecd9f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c4ca8ecd9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2c4ca8ecd9f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c4ca8ecd9f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g2c4ca8ecd9f_0_2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c4ca8ecd9f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2c4ca8ecd9f_0_2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c4ca8ecd9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g2c4ca8ecd9f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1141413" y="4732865"/>
            <a:ext cx="99060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/>
          <p:nvPr>
            <p:ph idx="2" type="pic"/>
          </p:nvPr>
        </p:nvSpPr>
        <p:spPr>
          <a:xfrm>
            <a:off x="1979612" y="932112"/>
            <a:ext cx="8225944" cy="3164976"/>
          </a:xfrm>
          <a:prstGeom prst="roundRect">
            <a:avLst>
              <a:gd fmla="val 4380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11"/>
          <p:cNvSpPr txBox="1"/>
          <p:nvPr>
            <p:ph idx="1" type="body"/>
          </p:nvPr>
        </p:nvSpPr>
        <p:spPr>
          <a:xfrm>
            <a:off x="1141413" y="5299603"/>
            <a:ext cx="9906000" cy="493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1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type="title"/>
          </p:nvPr>
        </p:nvSpPr>
        <p:spPr>
          <a:xfrm>
            <a:off x="1141412" y="609601"/>
            <a:ext cx="9905999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83" name="Google Shape;83;p13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84" name="Google Shape;84;p13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body"/>
          </p:nvPr>
        </p:nvSpPr>
        <p:spPr>
          <a:xfrm>
            <a:off x="1674812" y="3352800"/>
            <a:ext cx="88392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Font typeface="Century Gothic"/>
              <a:buNone/>
              <a:defRPr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Font typeface="Century Gothic"/>
              <a:buNone/>
              <a:defRPr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Font typeface="Century Gothic"/>
              <a:buNone/>
              <a:defRPr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Font typeface="Century Gothic"/>
              <a:buNone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1141412" y="3308581"/>
            <a:ext cx="99060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1141410" y="4777381"/>
            <a:ext cx="99060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endParaRPr/>
          </a:p>
        </p:txBody>
      </p:sp>
      <p:sp>
        <p:nvSpPr>
          <p:cNvPr id="98" name="Google Shape;98;p15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0"/>
              <a:buFont typeface="Century Gothic"/>
              <a:buNone/>
            </a:pPr>
            <a:r>
              <a:rPr b="0" i="0" lang="en-US" sz="8000" u="none" cap="none" strike="noStrik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1446213" y="609601"/>
            <a:ext cx="9296398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1141412" y="3886200"/>
            <a:ext cx="9906000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1141411" y="4775200"/>
            <a:ext cx="9906000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1141412" y="609601"/>
            <a:ext cx="99059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141412" y="3505200"/>
            <a:ext cx="9906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1141411" y="4343400"/>
            <a:ext cx="99060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 rot="5400000">
            <a:off x="4532312" y="-723899"/>
            <a:ext cx="3124201" cy="9905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 rot="5400000">
            <a:off x="7351354" y="2095143"/>
            <a:ext cx="5181601" cy="22105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 rot="5400000">
            <a:off x="2322512" y="-571500"/>
            <a:ext cx="51816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0" name="Google Shape;20;p3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22" name="Google Shape;22;p3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/>
          <p:nvPr>
            <p:ph idx="2" type="pic"/>
          </p:nvPr>
        </p:nvSpPr>
        <p:spPr>
          <a:xfrm>
            <a:off x="7433733" y="-18288"/>
            <a:ext cx="3276599" cy="690372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399212" y="5883275"/>
            <a:ext cx="914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1141412" y="5883275"/>
            <a:ext cx="5105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10742612" y="5883275"/>
            <a:ext cx="3225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1141411" y="1600200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5103812" y="609601"/>
            <a:ext cx="5943601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17500" lvl="4" marL="22860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5pPr>
            <a:lvl6pPr indent="-317500" lvl="5" marL="27432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6pPr>
            <a:lvl7pPr indent="-317500" lvl="6" marL="32004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7pPr>
            <a:lvl8pPr indent="-317500" lvl="7" marL="3657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8pPr>
            <a:lvl9pPr indent="-317500" lvl="8" marL="4114800" algn="l">
              <a:spcBef>
                <a:spcPts val="600"/>
              </a:spcBef>
              <a:spcAft>
                <a:spcPts val="600"/>
              </a:spcAft>
              <a:buSzPts val="1400"/>
              <a:buChar char="•"/>
              <a:defRPr sz="1400"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1141411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600"/>
              </a:spcBef>
              <a:spcAft>
                <a:spcPts val="6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1751013" y="3308581"/>
            <a:ext cx="8686800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1751011" y="4777381"/>
            <a:ext cx="8686801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spcBef>
                <a:spcPts val="4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1141412" y="2666999"/>
            <a:ext cx="4876800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5" name="Google Shape;55;p8"/>
          <p:cNvSpPr txBox="1"/>
          <p:nvPr>
            <p:ph idx="2" type="body"/>
          </p:nvPr>
        </p:nvSpPr>
        <p:spPr>
          <a:xfrm>
            <a:off x="6170612" y="2667000"/>
            <a:ext cx="4876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1pPr>
            <a:lvl2pPr indent="-330200" lvl="1" marL="914400" algn="l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2pPr>
            <a:lvl3pPr indent="-317500" lvl="2" marL="13716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3pPr>
            <a:lvl4pPr indent="-304800" lvl="3" marL="18288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 algn="l">
              <a:spcBef>
                <a:spcPts val="6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 algn="l">
              <a:spcBef>
                <a:spcPts val="600"/>
              </a:spcBef>
              <a:spcAft>
                <a:spcPts val="6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6" name="Google Shape;56;p8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  <a:defRPr b="0" i="0" sz="32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302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04800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04800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04800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04800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small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900" u="none" cap="none" strike="noStrike">
                <a:solidFill>
                  <a:srgbClr val="BFBFB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jp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gif"/><Relationship Id="rId4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@Lsecqt" TargetMode="External"/><Relationship Id="rId4" Type="http://schemas.openxmlformats.org/officeDocument/2006/relationships/hyperlink" Target="https://lsecqt.github.io/Red-Teaming-Army/" TargetMode="External"/><Relationship Id="rId5" Type="http://schemas.openxmlformats.org/officeDocument/2006/relationships/hyperlink" Target="https://cocomelonc.github.io/" TargetMode="External"/><Relationship Id="rId6" Type="http://schemas.openxmlformats.org/officeDocument/2006/relationships/hyperlink" Target="https://github.com/cocomelonc/" TargetMode="External"/><Relationship Id="rId7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Relationship Id="rId4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Relationship Id="rId4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gif"/><Relationship Id="rId4" Type="http://schemas.openxmlformats.org/officeDocument/2006/relationships/image" Target="../media/image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edit/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Relationship Id="rId4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0.png"/><Relationship Id="rId4" Type="http://schemas.openxmlformats.org/officeDocument/2006/relationships/image" Target="../media/image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2.png"/><Relationship Id="rId4" Type="http://schemas.openxmlformats.org/officeDocument/2006/relationships/image" Target="../media/image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.png"/><Relationship Id="rId4" Type="http://schemas.openxmlformats.org/officeDocument/2006/relationships/image" Target="../media/image55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.png"/><Relationship Id="rId4" Type="http://schemas.openxmlformats.org/officeDocument/2006/relationships/image" Target="../media/image4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.png"/><Relationship Id="rId4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.png"/><Relationship Id="rId4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.png"/><Relationship Id="rId4" Type="http://schemas.openxmlformats.org/officeDocument/2006/relationships/image" Target="../media/image4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.png"/><Relationship Id="rId4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6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.png"/><Relationship Id="rId4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.png"/><Relationship Id="rId4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.png"/><Relationship Id="rId4" Type="http://schemas.openxmlformats.org/officeDocument/2006/relationships/image" Target="../media/image6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.png"/><Relationship Id="rId4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Relationship Id="rId4" Type="http://schemas.openxmlformats.org/officeDocument/2006/relationships/image" Target="../media/image5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.png"/><Relationship Id="rId4" Type="http://schemas.openxmlformats.org/officeDocument/2006/relationships/image" Target="../media/image6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gif"/><Relationship Id="rId4" Type="http://schemas.openxmlformats.org/officeDocument/2006/relationships/image" Target="../media/image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9.png"/><Relationship Id="rId4" Type="http://schemas.openxmlformats.org/officeDocument/2006/relationships/image" Target="../media/image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Relationship Id="rId4" Type="http://schemas.openxmlformats.org/officeDocument/2006/relationships/image" Target="../media/image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.png"/><Relationship Id="rId4" Type="http://schemas.openxmlformats.org/officeDocument/2006/relationships/image" Target="../media/image64.png"/><Relationship Id="rId5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ctrTitle"/>
          </p:nvPr>
        </p:nvSpPr>
        <p:spPr>
          <a:xfrm>
            <a:off x="1751012" y="609601"/>
            <a:ext cx="8676222" cy="32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/>
              <a:t>MALWARE DEVELOPMENT 101</a:t>
            </a:r>
            <a:endParaRPr/>
          </a:p>
        </p:txBody>
      </p:sp>
      <p:sp>
        <p:nvSpPr>
          <p:cNvPr id="129" name="Google Shape;129;p19"/>
          <p:cNvSpPr txBox="1"/>
          <p:nvPr>
            <p:ph idx="1" type="subTitle"/>
          </p:nvPr>
        </p:nvSpPr>
        <p:spPr>
          <a:xfrm>
            <a:off x="1751012" y="3886200"/>
            <a:ext cx="8676222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From Zero to Non-Hero</a:t>
            </a:r>
            <a:endParaRPr/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WE MUST ALSO UPGRADE AND CATCH ON!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1429281" y="2491645"/>
            <a:ext cx="624253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Red Team Upgrade – Creativity Unlocked</a:t>
            </a:r>
            <a:endParaRPr/>
          </a:p>
        </p:txBody>
      </p:sp>
      <p:sp>
        <p:nvSpPr>
          <p:cNvPr id="205" name="Google Shape;205;p28"/>
          <p:cNvSpPr txBox="1"/>
          <p:nvPr>
            <p:ph idx="2" type="body"/>
          </p:nvPr>
        </p:nvSpPr>
        <p:spPr>
          <a:xfrm>
            <a:off x="1141413" y="3076374"/>
            <a:ext cx="5963476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It is the infinite game of cat and mouse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New techniques are researched and published each year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Maldev know-how is more accessible then ever before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Languages like Rust and Nim are massively abused for maldev.</a:t>
            </a:r>
            <a:endParaRPr/>
          </a:p>
          <a:p>
            <a:pPr indent="-171450" lvl="0" marL="28575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Experts reveal how AI could turn evil | Daily Mail Online"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81089" y="3084576"/>
            <a:ext cx="4590841" cy="275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830515" y="636418"/>
            <a:ext cx="4603634" cy="1950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 sz="3200"/>
              <a:t>03 – WINDOWS BASICS</a:t>
            </a:r>
            <a:endParaRPr sz="3200"/>
          </a:p>
        </p:txBody>
      </p:sp>
      <p:pic>
        <p:nvPicPr>
          <p:cNvPr descr="Windows os logo - Soziale Medien und Logos Symbole" id="213" name="Google Shape;2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27191" y="1191196"/>
            <a:ext cx="4876800" cy="48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KEY WINDOWS COMPONENTS</a:t>
            </a:r>
            <a:endParaRPr/>
          </a:p>
        </p:txBody>
      </p:sp>
      <p:sp>
        <p:nvSpPr>
          <p:cNvPr id="220" name="Google Shape;220;p30"/>
          <p:cNvSpPr txBox="1"/>
          <p:nvPr>
            <p:ph idx="2" type="body"/>
          </p:nvPr>
        </p:nvSpPr>
        <p:spPr>
          <a:xfrm>
            <a:off x="1736498" y="2886020"/>
            <a:ext cx="5963476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Memory</a:t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Processes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Threads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Win32 APIs</a:t>
            </a:r>
            <a:endParaRPr sz="2500"/>
          </a:p>
        </p:txBody>
      </p:sp>
      <p:pic>
        <p:nvPicPr>
          <p:cNvPr descr="Kernel (operating system) - Wikipedia" id="221" name="Google Shape;22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5265" y="1965259"/>
            <a:ext cx="5562146" cy="4389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LET’S NOT FORGET ABOUT THE SHELLCODES</a:t>
            </a:r>
            <a:endParaRPr/>
          </a:p>
        </p:txBody>
      </p:sp>
      <p:sp>
        <p:nvSpPr>
          <p:cNvPr id="228" name="Google Shape;228;p31"/>
          <p:cNvSpPr txBox="1"/>
          <p:nvPr>
            <p:ph idx="2" type="body"/>
          </p:nvPr>
        </p:nvSpPr>
        <p:spPr>
          <a:xfrm>
            <a:off x="1010784" y="2886021"/>
            <a:ext cx="5963476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Machine instructions (often in hex)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Provides:</a:t>
            </a:r>
            <a:endParaRPr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Flexability</a:t>
            </a:r>
            <a:endParaRPr sz="2300"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Customizability</a:t>
            </a:r>
            <a:endParaRPr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Evasiveness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2522" y="3881146"/>
            <a:ext cx="7725853" cy="1314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GENERATING SHELLCODE</a:t>
            </a:r>
            <a:endParaRPr/>
          </a:p>
        </p:txBody>
      </p:sp>
      <p:sp>
        <p:nvSpPr>
          <p:cNvPr id="236" name="Google Shape;236;p32"/>
          <p:cNvSpPr txBox="1"/>
          <p:nvPr>
            <p:ph idx="2" type="body"/>
          </p:nvPr>
        </p:nvSpPr>
        <p:spPr>
          <a:xfrm>
            <a:off x="1010784" y="2886021"/>
            <a:ext cx="5963476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No assembly needed (luckily)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Tools for the job:</a:t>
            </a:r>
            <a:endParaRPr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MSFvenom</a:t>
            </a:r>
            <a:endParaRPr sz="2300"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Donut</a:t>
            </a:r>
            <a:endParaRPr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ChatGPT</a:t>
            </a:r>
            <a:endParaRPr sz="2300"/>
          </a:p>
        </p:txBody>
      </p:sp>
      <p:pic>
        <p:nvPicPr>
          <p:cNvPr id="237" name="Google Shape;23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12" y="2311892"/>
            <a:ext cx="5350016" cy="36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GENERATING SHELLCODE WITH MSFVENOM</a:t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13" y="3628910"/>
            <a:ext cx="9764488" cy="16385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3"/>
          <p:cNvCxnSpPr/>
          <p:nvPr/>
        </p:nvCxnSpPr>
        <p:spPr>
          <a:xfrm>
            <a:off x="2133600" y="2609850"/>
            <a:ext cx="1771650" cy="1152410"/>
          </a:xfrm>
          <a:prstGeom prst="straightConnector1">
            <a:avLst/>
          </a:prstGeom>
          <a:noFill/>
          <a:ln cap="rnd" cmpd="sng" w="254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6" name="Google Shape;246;p33"/>
          <p:cNvSpPr/>
          <p:nvPr/>
        </p:nvSpPr>
        <p:spPr>
          <a:xfrm>
            <a:off x="695325" y="1952625"/>
            <a:ext cx="1762125" cy="695325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Payload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7" name="Google Shape;247;p33"/>
          <p:cNvCxnSpPr/>
          <p:nvPr/>
        </p:nvCxnSpPr>
        <p:spPr>
          <a:xfrm flipH="1" rot="10800000">
            <a:off x="5772150" y="4010025"/>
            <a:ext cx="1009650" cy="2124075"/>
          </a:xfrm>
          <a:prstGeom prst="straightConnector1">
            <a:avLst/>
          </a:prstGeom>
          <a:noFill/>
          <a:ln cap="rnd" cmpd="sng" w="254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8" name="Google Shape;248;p33"/>
          <p:cNvSpPr/>
          <p:nvPr/>
        </p:nvSpPr>
        <p:spPr>
          <a:xfrm>
            <a:off x="4333875" y="5476875"/>
            <a:ext cx="1762125" cy="695325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Attacker IP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49" name="Google Shape;249;p33"/>
          <p:cNvCxnSpPr/>
          <p:nvPr/>
        </p:nvCxnSpPr>
        <p:spPr>
          <a:xfrm>
            <a:off x="7785782" y="2967037"/>
            <a:ext cx="558118" cy="795223"/>
          </a:xfrm>
          <a:prstGeom prst="straightConnector1">
            <a:avLst/>
          </a:prstGeom>
          <a:noFill/>
          <a:ln cap="rnd" cmpd="sng" w="254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0" name="Google Shape;250;p33"/>
          <p:cNvSpPr/>
          <p:nvPr/>
        </p:nvSpPr>
        <p:spPr>
          <a:xfrm>
            <a:off x="6023657" y="2271712"/>
            <a:ext cx="1762125" cy="695325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Attacker port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1" name="Google Shape;251;p33"/>
          <p:cNvCxnSpPr/>
          <p:nvPr/>
        </p:nvCxnSpPr>
        <p:spPr>
          <a:xfrm flipH="1" rot="10800000">
            <a:off x="8020050" y="3991204"/>
            <a:ext cx="1009650" cy="2124075"/>
          </a:xfrm>
          <a:prstGeom prst="straightConnector1">
            <a:avLst/>
          </a:prstGeom>
          <a:noFill/>
          <a:ln cap="rnd" cmpd="sng" w="254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2" name="Google Shape;252;p33"/>
          <p:cNvSpPr/>
          <p:nvPr/>
        </p:nvSpPr>
        <p:spPr>
          <a:xfrm>
            <a:off x="7339012" y="5553074"/>
            <a:ext cx="1762125" cy="695325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Shellcode format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53" name="Google Shape;253;p33"/>
          <p:cNvCxnSpPr/>
          <p:nvPr/>
        </p:nvCxnSpPr>
        <p:spPr>
          <a:xfrm>
            <a:off x="9782175" y="3007747"/>
            <a:ext cx="558118" cy="795223"/>
          </a:xfrm>
          <a:prstGeom prst="straightConnector1">
            <a:avLst/>
          </a:prstGeom>
          <a:noFill/>
          <a:ln cap="rnd" cmpd="sng" w="25400">
            <a:solidFill>
              <a:schemeClr val="accent6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4" name="Google Shape;254;p33"/>
          <p:cNvSpPr/>
          <p:nvPr/>
        </p:nvSpPr>
        <p:spPr>
          <a:xfrm>
            <a:off x="8789988" y="2312422"/>
            <a:ext cx="1762125" cy="695325"/>
          </a:xfrm>
          <a:prstGeom prst="rect">
            <a:avLst/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Output file</a:t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OKAY I HAVE THE SHELLCODE, NOW WHAT?</a:t>
            </a:r>
            <a:endParaRPr/>
          </a:p>
        </p:txBody>
      </p:sp>
      <p:sp>
        <p:nvSpPr>
          <p:cNvPr id="261" name="Google Shape;261;p34"/>
          <p:cNvSpPr txBox="1"/>
          <p:nvPr>
            <p:ph idx="2" type="body"/>
          </p:nvPr>
        </p:nvSpPr>
        <p:spPr>
          <a:xfrm>
            <a:off x="1010784" y="2886021"/>
            <a:ext cx="5963476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Now we need to work with  the memory via processes and threads.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But let’s take a minute to talk about the memory itself.</a:t>
            </a:r>
            <a:endParaRPr sz="2300"/>
          </a:p>
        </p:txBody>
      </p:sp>
      <p:pic>
        <p:nvPicPr>
          <p:cNvPr descr="Processes GIFs - Get the best gif on GIFER" id="262" name="Google Shape;26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1022" y="2969364"/>
            <a:ext cx="28575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1071744" y="148046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KEY MEMORY COMPONENTS</a:t>
            </a:r>
            <a:endParaRPr/>
          </a:p>
        </p:txBody>
      </p:sp>
      <p:sp>
        <p:nvSpPr>
          <p:cNvPr id="269" name="Google Shape;269;p35"/>
          <p:cNvSpPr txBox="1"/>
          <p:nvPr>
            <p:ph idx="2" type="body"/>
          </p:nvPr>
        </p:nvSpPr>
        <p:spPr>
          <a:xfrm>
            <a:off x="1071744" y="2357846"/>
            <a:ext cx="6435044" cy="3642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Memory Address</a:t>
            </a:r>
            <a:endParaRPr sz="21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Memory Size</a:t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Memory type</a:t>
            </a:r>
            <a:endParaRPr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Stack</a:t>
            </a:r>
            <a:endParaRPr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Heap</a:t>
            </a:r>
            <a:endParaRPr sz="2300"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descr="Stack vs Heap and the Virtual Memory | by Miguel Enrique Grillo Orellana |  Medium" id="270" name="Google Shape;27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1727" y="2357846"/>
            <a:ext cx="5897147" cy="37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PROCESSES</a:t>
            </a:r>
            <a:endParaRPr/>
          </a:p>
        </p:txBody>
      </p:sp>
      <p:sp>
        <p:nvSpPr>
          <p:cNvPr id="277" name="Google Shape;277;p36"/>
          <p:cNvSpPr txBox="1"/>
          <p:nvPr>
            <p:ph idx="2" type="body"/>
          </p:nvPr>
        </p:nvSpPr>
        <p:spPr>
          <a:xfrm>
            <a:off x="744084" y="2773157"/>
            <a:ext cx="5963476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Instance of running program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Defined by PID from the OS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At least 1 thread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Security context (token)</a:t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Own memory space</a:t>
            </a:r>
            <a:endParaRPr/>
          </a:p>
        </p:txBody>
      </p:sp>
      <p:pic>
        <p:nvPicPr>
          <p:cNvPr descr="Running processes on Windows 10 machine, viewed from Process Hacker 2" id="278" name="Google Shape;27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4412" y="3230357"/>
            <a:ext cx="5270500" cy="267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PROCESS MEMORY (VIRTUAL MEMORY)</a:t>
            </a:r>
            <a:endParaRPr/>
          </a:p>
        </p:txBody>
      </p:sp>
      <p:sp>
        <p:nvSpPr>
          <p:cNvPr id="285" name="Google Shape;285;p37"/>
          <p:cNvSpPr txBox="1"/>
          <p:nvPr>
            <p:ph idx="2" type="body"/>
          </p:nvPr>
        </p:nvSpPr>
        <p:spPr>
          <a:xfrm>
            <a:off x="1010784" y="2886021"/>
            <a:ext cx="5963476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Process memory is encapsulated</a:t>
            </a:r>
            <a:endParaRPr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Not directly mapped to RAM</a:t>
            </a:r>
            <a:endParaRPr sz="2300"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Own memory regions (pages)</a:t>
            </a:r>
            <a:endParaRPr sz="2300"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Own arbitrary size</a:t>
            </a:r>
            <a:endParaRPr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Own memory allocation types</a:t>
            </a:r>
            <a:endParaRPr/>
          </a:p>
          <a:p>
            <a:pPr indent="-285750" lvl="1" marL="742950" rtl="0" algn="l">
              <a:spcBef>
                <a:spcPts val="106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Own memory protection settings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id="286" name="Google Shape;2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0108" y="2266950"/>
            <a:ext cx="2767072" cy="3938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WHO ARE WE?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1429280" y="2658533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Lachezar Uzunov</a:t>
            </a:r>
            <a:endParaRPr/>
          </a:p>
        </p:txBody>
      </p:sp>
      <p:sp>
        <p:nvSpPr>
          <p:cNvPr id="137" name="Google Shape;137;p20"/>
          <p:cNvSpPr txBox="1"/>
          <p:nvPr>
            <p:ph idx="2" type="body"/>
          </p:nvPr>
        </p:nvSpPr>
        <p:spPr>
          <a:xfrm>
            <a:off x="1141412" y="3243262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Penetration tester / Red Teamer at r-tec IT Security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Malware development enthusiast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Content Creator (YouTube and Blogs) @Lsecqt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Lecturer at Software University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https://www.youtube.com/@Lsecqt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https://lsecqt.github.io/Red-Teaming-Army/</a:t>
            </a:r>
            <a:endParaRPr/>
          </a:p>
        </p:txBody>
      </p:sp>
      <p:sp>
        <p:nvSpPr>
          <p:cNvPr id="138" name="Google Shape;138;p20"/>
          <p:cNvSpPr txBox="1"/>
          <p:nvPr>
            <p:ph idx="3" type="body"/>
          </p:nvPr>
        </p:nvSpPr>
        <p:spPr>
          <a:xfrm>
            <a:off x="6443133" y="2667000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Zhassulan Zhussupov</a:t>
            </a:r>
            <a:endParaRPr/>
          </a:p>
        </p:txBody>
      </p:sp>
      <p:sp>
        <p:nvSpPr>
          <p:cNvPr id="139" name="Google Shape;139;p20"/>
          <p:cNvSpPr txBox="1"/>
          <p:nvPr>
            <p:ph idx="4" type="body"/>
          </p:nvPr>
        </p:nvSpPr>
        <p:spPr>
          <a:xfrm>
            <a:off x="6170612" y="3243262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Cyber security enthusiast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Mathematician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Author of MD MZ and MALWIND books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Malpedia contributor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/>
              <a:t>Speaker at Black hat, Bsides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https://cocomelonc.github.io/</a:t>
            </a:r>
            <a:endParaRPr/>
          </a:p>
          <a:p>
            <a:pPr indent="-285750" lvl="0" marL="285750" rtl="0" algn="l">
              <a:spcBef>
                <a:spcPts val="933"/>
              </a:spcBef>
              <a:spcAft>
                <a:spcPts val="0"/>
              </a:spcAft>
              <a:buSzPct val="100000"/>
              <a:buChar char="•"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https://github.com/cocomelonc/</a:t>
            </a:r>
            <a:endParaRPr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/>
          <p:nvPr>
            <p:ph type="title"/>
          </p:nvPr>
        </p:nvSpPr>
        <p:spPr>
          <a:xfrm>
            <a:off x="1274764" y="-4572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THREADS</a:t>
            </a:r>
            <a:endParaRPr/>
          </a:p>
        </p:txBody>
      </p:sp>
      <p:sp>
        <p:nvSpPr>
          <p:cNvPr id="293" name="Google Shape;293;p38"/>
          <p:cNvSpPr txBox="1"/>
          <p:nvPr>
            <p:ph idx="2" type="body"/>
          </p:nvPr>
        </p:nvSpPr>
        <p:spPr>
          <a:xfrm>
            <a:off x="865188" y="1447800"/>
            <a:ext cx="4592637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Basic unit of CPU execution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Identified by TID from the OS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Have priority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descr="FANG Interview Question | Process vs Thread" id="294" name="Google Shape;29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4063" y="3186732"/>
            <a:ext cx="5867400" cy="330041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 txBox="1"/>
          <p:nvPr>
            <p:ph idx="2" type="body"/>
          </p:nvPr>
        </p:nvSpPr>
        <p:spPr>
          <a:xfrm>
            <a:off x="6997701" y="1281732"/>
            <a:ext cx="4592637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Using the memory of the process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Requires start address before execution</a:t>
            </a:r>
            <a:endParaRPr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9"/>
          <p:cNvSpPr txBox="1"/>
          <p:nvPr>
            <p:ph type="title"/>
          </p:nvPr>
        </p:nvSpPr>
        <p:spPr>
          <a:xfrm>
            <a:off x="1141412" y="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BASIC WORKFLOW</a:t>
            </a:r>
            <a:endParaRPr/>
          </a:p>
        </p:txBody>
      </p:sp>
      <p:grpSp>
        <p:nvGrpSpPr>
          <p:cNvPr id="302" name="Google Shape;302;p39"/>
          <p:cNvGrpSpPr/>
          <p:nvPr/>
        </p:nvGrpSpPr>
        <p:grpSpPr>
          <a:xfrm>
            <a:off x="2414572" y="1570049"/>
            <a:ext cx="7359676" cy="4940244"/>
            <a:chOff x="89227" y="28632"/>
            <a:chExt cx="7359676" cy="4940244"/>
          </a:xfrm>
        </p:grpSpPr>
        <p:sp>
          <p:nvSpPr>
            <p:cNvPr id="303" name="Google Shape;303;p39"/>
            <p:cNvSpPr/>
            <p:nvPr/>
          </p:nvSpPr>
          <p:spPr>
            <a:xfrm rot="5400000">
              <a:off x="431356" y="1460118"/>
              <a:ext cx="1291348" cy="1470154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7C7C7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9"/>
            <p:cNvSpPr/>
            <p:nvPr/>
          </p:nvSpPr>
          <p:spPr>
            <a:xfrm>
              <a:off x="89227" y="28632"/>
              <a:ext cx="2173870" cy="1521639"/>
            </a:xfrm>
            <a:prstGeom prst="roundRect">
              <a:avLst>
                <a:gd fmla="val 1667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9"/>
            <p:cNvSpPr txBox="1"/>
            <p:nvPr/>
          </p:nvSpPr>
          <p:spPr>
            <a:xfrm>
              <a:off x="163521" y="102926"/>
              <a:ext cx="2025282" cy="1373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You start program.exe</a:t>
              </a:r>
              <a:endPara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6" name="Google Shape;306;p39"/>
            <p:cNvSpPr/>
            <p:nvPr/>
          </p:nvSpPr>
          <p:spPr>
            <a:xfrm>
              <a:off x="2263097" y="173755"/>
              <a:ext cx="1581066" cy="1229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9"/>
            <p:cNvSpPr txBox="1"/>
            <p:nvPr/>
          </p:nvSpPr>
          <p:spPr>
            <a:xfrm>
              <a:off x="2263097" y="173755"/>
              <a:ext cx="1581066" cy="1229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Process start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8" name="Google Shape;308;p39"/>
            <p:cNvSpPr/>
            <p:nvPr/>
          </p:nvSpPr>
          <p:spPr>
            <a:xfrm rot="5400000">
              <a:off x="2233725" y="3169420"/>
              <a:ext cx="1291348" cy="1470154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7C7C7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9"/>
            <p:cNvSpPr/>
            <p:nvPr/>
          </p:nvSpPr>
          <p:spPr>
            <a:xfrm>
              <a:off x="1891596" y="1737934"/>
              <a:ext cx="2173870" cy="1521639"/>
            </a:xfrm>
            <a:prstGeom prst="roundRect">
              <a:avLst>
                <a:gd fmla="val 1667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9"/>
            <p:cNvSpPr txBox="1"/>
            <p:nvPr/>
          </p:nvSpPr>
          <p:spPr>
            <a:xfrm>
              <a:off x="1965890" y="1812228"/>
              <a:ext cx="2025282" cy="1373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Memory is allocated and modules are loaded</a:t>
              </a:r>
              <a:endPara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1" name="Google Shape;311;p39"/>
            <p:cNvSpPr/>
            <p:nvPr/>
          </p:nvSpPr>
          <p:spPr>
            <a:xfrm>
              <a:off x="4065467" y="1883057"/>
              <a:ext cx="1581066" cy="1229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9"/>
            <p:cNvSpPr txBox="1"/>
            <p:nvPr/>
          </p:nvSpPr>
          <p:spPr>
            <a:xfrm>
              <a:off x="4065467" y="1883057"/>
              <a:ext cx="1581066" cy="1229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entury Gothic"/>
                <a:buChar char="•"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Process initialize</a:t>
              </a:r>
              <a:endPara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3" name="Google Shape;313;p39"/>
            <p:cNvSpPr/>
            <p:nvPr/>
          </p:nvSpPr>
          <p:spPr>
            <a:xfrm>
              <a:off x="3693966" y="3447237"/>
              <a:ext cx="2173870" cy="1521639"/>
            </a:xfrm>
            <a:prstGeom prst="roundRect">
              <a:avLst>
                <a:gd fmla="val 1667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9"/>
            <p:cNvSpPr txBox="1"/>
            <p:nvPr/>
          </p:nvSpPr>
          <p:spPr>
            <a:xfrm>
              <a:off x="3768260" y="3521531"/>
              <a:ext cx="2025282" cy="13730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Thread starts and something is happening</a:t>
              </a:r>
              <a:endParaRPr b="0" i="0" sz="2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5" name="Google Shape;315;p39"/>
            <p:cNvSpPr/>
            <p:nvPr/>
          </p:nvSpPr>
          <p:spPr>
            <a:xfrm>
              <a:off x="5867837" y="3592360"/>
              <a:ext cx="1581066" cy="1229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9"/>
            <p:cNvSpPr txBox="1"/>
            <p:nvPr/>
          </p:nvSpPr>
          <p:spPr>
            <a:xfrm>
              <a:off x="5867837" y="3592360"/>
              <a:ext cx="1581066" cy="122985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7625" lIns="87625" spcFirstLastPara="1" rIns="87625" wrap="square" tIns="876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entury Gothic"/>
                <a:buChar char="•"/>
              </a:pPr>
              <a:r>
                <a:rPr b="0" i="0" lang="en-US" sz="18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Thread creation and execution</a:t>
              </a:r>
              <a:endPara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317" name="Google Shape;3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HOW TO INTERACT WITH THIS WORKFLOW?</a:t>
            </a:r>
            <a:endParaRPr/>
          </a:p>
        </p:txBody>
      </p:sp>
      <p:grpSp>
        <p:nvGrpSpPr>
          <p:cNvPr id="323" name="Google Shape;323;p40"/>
          <p:cNvGrpSpPr/>
          <p:nvPr/>
        </p:nvGrpSpPr>
        <p:grpSpPr>
          <a:xfrm>
            <a:off x="2153575" y="2419548"/>
            <a:ext cx="7589572" cy="3794785"/>
            <a:chOff x="926" y="562173"/>
            <a:chExt cx="7589572" cy="3794785"/>
          </a:xfrm>
        </p:grpSpPr>
        <p:sp>
          <p:nvSpPr>
            <p:cNvPr id="324" name="Google Shape;324;p40"/>
            <p:cNvSpPr/>
            <p:nvPr/>
          </p:nvSpPr>
          <p:spPr>
            <a:xfrm>
              <a:off x="926" y="562173"/>
              <a:ext cx="2168449" cy="108422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 txBox="1"/>
            <p:nvPr/>
          </p:nvSpPr>
          <p:spPr>
            <a:xfrm>
              <a:off x="32682" y="593929"/>
              <a:ext cx="2104937" cy="102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5700" spcFirstLastPara="1" rIns="4570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Windows APIs (Win32 APIs)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217771" y="1646398"/>
              <a:ext cx="216844" cy="81316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7" name="Google Shape;327;p40"/>
            <p:cNvSpPr/>
            <p:nvPr/>
          </p:nvSpPr>
          <p:spPr>
            <a:xfrm>
              <a:off x="434616" y="1917454"/>
              <a:ext cx="1734759" cy="108422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0"/>
            <p:cNvSpPr txBox="1"/>
            <p:nvPr/>
          </p:nvSpPr>
          <p:spPr>
            <a:xfrm>
              <a:off x="466372" y="1949210"/>
              <a:ext cx="1671247" cy="102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7125" spcFirstLastPara="1" rIns="171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VirtualAlloc</a:t>
              </a:r>
              <a:endPara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217771" y="1646398"/>
              <a:ext cx="216844" cy="216844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0" name="Google Shape;330;p40"/>
            <p:cNvSpPr/>
            <p:nvPr/>
          </p:nvSpPr>
          <p:spPr>
            <a:xfrm>
              <a:off x="434616" y="3272734"/>
              <a:ext cx="1734759" cy="108422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0"/>
            <p:cNvSpPr txBox="1"/>
            <p:nvPr/>
          </p:nvSpPr>
          <p:spPr>
            <a:xfrm>
              <a:off x="466372" y="3304490"/>
              <a:ext cx="1671247" cy="102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7125" spcFirstLastPara="1" rIns="171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WriteProcessMemory</a:t>
              </a:r>
              <a:endPara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2711487" y="562173"/>
              <a:ext cx="2168449" cy="108422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 txBox="1"/>
            <p:nvPr/>
          </p:nvSpPr>
          <p:spPr>
            <a:xfrm>
              <a:off x="2743243" y="593929"/>
              <a:ext cx="2104937" cy="102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5700" spcFirstLastPara="1" rIns="4570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Low level functions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2928332" y="1646398"/>
              <a:ext cx="216844" cy="81316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5" name="Google Shape;335;p40"/>
            <p:cNvSpPr/>
            <p:nvPr/>
          </p:nvSpPr>
          <p:spPr>
            <a:xfrm>
              <a:off x="3145177" y="1917454"/>
              <a:ext cx="1734759" cy="108422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 txBox="1"/>
            <p:nvPr/>
          </p:nvSpPr>
          <p:spPr>
            <a:xfrm>
              <a:off x="3176933" y="1949210"/>
              <a:ext cx="1671247" cy="102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7125" spcFirstLastPara="1" rIns="171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malloc</a:t>
              </a:r>
              <a:endPara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2928332" y="1646398"/>
              <a:ext cx="216844" cy="216844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8" name="Google Shape;338;p40"/>
            <p:cNvSpPr/>
            <p:nvPr/>
          </p:nvSpPr>
          <p:spPr>
            <a:xfrm>
              <a:off x="3145177" y="3272734"/>
              <a:ext cx="1734759" cy="108422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 txBox="1"/>
            <p:nvPr/>
          </p:nvSpPr>
          <p:spPr>
            <a:xfrm>
              <a:off x="3176933" y="3304490"/>
              <a:ext cx="1671247" cy="102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7125" spcFirstLastPara="1" rIns="171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Memcpy</a:t>
              </a:r>
              <a:endPara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5422049" y="562173"/>
              <a:ext cx="2168449" cy="1084224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 txBox="1"/>
            <p:nvPr/>
          </p:nvSpPr>
          <p:spPr>
            <a:xfrm>
              <a:off x="5453805" y="593929"/>
              <a:ext cx="2104937" cy="102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45700" spcFirstLastPara="1" rIns="45700" wrap="square" tIns="304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Syscall Instructions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5638894" y="1646398"/>
              <a:ext cx="216844" cy="813168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3" name="Google Shape;343;p40"/>
            <p:cNvSpPr/>
            <p:nvPr/>
          </p:nvSpPr>
          <p:spPr>
            <a:xfrm>
              <a:off x="5855739" y="1917454"/>
              <a:ext cx="1734759" cy="108422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 txBox="1"/>
            <p:nvPr/>
          </p:nvSpPr>
          <p:spPr>
            <a:xfrm>
              <a:off x="5887495" y="1949210"/>
              <a:ext cx="1671247" cy="102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7125" spcFirstLastPara="1" rIns="171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SSN 26 (NtOpenProcess)</a:t>
              </a:r>
              <a:endPara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5638894" y="1646398"/>
              <a:ext cx="216844" cy="2168449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cap="rnd" cmpd="sng" w="19050">
              <a:solidFill>
                <a:srgbClr val="575757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46" name="Google Shape;346;p40"/>
            <p:cNvSpPr/>
            <p:nvPr/>
          </p:nvSpPr>
          <p:spPr>
            <a:xfrm>
              <a:off x="5855739" y="3272734"/>
              <a:ext cx="1734759" cy="1084224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 txBox="1"/>
            <p:nvPr/>
          </p:nvSpPr>
          <p:spPr>
            <a:xfrm>
              <a:off x="5887495" y="3304490"/>
              <a:ext cx="1671247" cy="1020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425" lIns="17125" spcFirstLastPara="1" rIns="17125" wrap="square" tIns="1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SSN 18 (NtAllocateVirtualMemory)</a:t>
              </a:r>
              <a:endParaRPr b="0" i="0" sz="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348" name="Google Shape;34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>
            <p:ph type="title"/>
          </p:nvPr>
        </p:nvSpPr>
        <p:spPr>
          <a:xfrm>
            <a:off x="1141413" y="6511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WIN32 APIS?</a:t>
            </a:r>
            <a:endParaRPr/>
          </a:p>
        </p:txBody>
      </p:sp>
      <p:sp>
        <p:nvSpPr>
          <p:cNvPr id="354" name="Google Shape;354;p41"/>
          <p:cNvSpPr txBox="1"/>
          <p:nvPr>
            <p:ph idx="2" type="body"/>
          </p:nvPr>
        </p:nvSpPr>
        <p:spPr>
          <a:xfrm>
            <a:off x="134483" y="1392345"/>
            <a:ext cx="6600507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Win32 APIs are wrapped methods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Each method is sitting in a shared library (DLL)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Each method calls nested method until syscall instruction is called.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descr="notepad.exe calling CreateFileW upon file save, debugged with WinDBG" id="355" name="Google Shape;3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375" y="3317668"/>
            <a:ext cx="7451726" cy="2744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HOW WINAPIS LOOK LIKE?</a:t>
            </a:r>
            <a:endParaRPr/>
          </a:p>
        </p:txBody>
      </p:sp>
      <p:sp>
        <p:nvSpPr>
          <p:cNvPr id="362" name="Google Shape;362;p42"/>
          <p:cNvSpPr txBox="1"/>
          <p:nvPr>
            <p:ph idx="2" type="body"/>
          </p:nvPr>
        </p:nvSpPr>
        <p:spPr>
          <a:xfrm>
            <a:off x="734559" y="2781246"/>
            <a:ext cx="4313692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Thankfully, Microsoft has docs.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Let’s examine some of them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descr="Peter Yang on X: &quot;I am the documentation https://t.co/3y4DaReiWS&quot; / X" id="363" name="Google Shape;3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9550" y="2635811"/>
            <a:ext cx="6276975" cy="335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VIRTUALALLOC</a:t>
            </a:r>
            <a:endParaRPr/>
          </a:p>
        </p:txBody>
      </p:sp>
      <p:sp>
        <p:nvSpPr>
          <p:cNvPr id="370" name="Google Shape;370;p43"/>
          <p:cNvSpPr txBox="1"/>
          <p:nvPr>
            <p:ph idx="2" type="body"/>
          </p:nvPr>
        </p:nvSpPr>
        <p:spPr>
          <a:xfrm>
            <a:off x="1010783" y="2886021"/>
            <a:ext cx="6600507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Allocates memory in current process.</a:t>
            </a:r>
            <a:endParaRPr sz="2300"/>
          </a:p>
        </p:txBody>
      </p:sp>
      <p:pic>
        <p:nvPicPr>
          <p:cNvPr id="371" name="Google Shape;37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600" y="3709812"/>
            <a:ext cx="8954750" cy="250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VIRTUALALLOCEX</a:t>
            </a:r>
            <a:endParaRPr/>
          </a:p>
        </p:txBody>
      </p:sp>
      <p:sp>
        <p:nvSpPr>
          <p:cNvPr id="378" name="Google Shape;378;p44"/>
          <p:cNvSpPr txBox="1"/>
          <p:nvPr>
            <p:ph idx="2" type="body"/>
          </p:nvPr>
        </p:nvSpPr>
        <p:spPr>
          <a:xfrm>
            <a:off x="1010783" y="2886021"/>
            <a:ext cx="6600507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Allocates memory in remote process.</a:t>
            </a:r>
            <a:endParaRPr sz="2300"/>
          </a:p>
        </p:txBody>
      </p:sp>
      <p:pic>
        <p:nvPicPr>
          <p:cNvPr id="379" name="Google Shape;37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5742" y="3828862"/>
            <a:ext cx="8707065" cy="268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OPENPROCESS</a:t>
            </a:r>
            <a:endParaRPr/>
          </a:p>
        </p:txBody>
      </p:sp>
      <p:sp>
        <p:nvSpPr>
          <p:cNvPr id="386" name="Google Shape;386;p45"/>
          <p:cNvSpPr txBox="1"/>
          <p:nvPr>
            <p:ph idx="2" type="body"/>
          </p:nvPr>
        </p:nvSpPr>
        <p:spPr>
          <a:xfrm>
            <a:off x="1010783" y="2886021"/>
            <a:ext cx="6600507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Opens a handle to a process.</a:t>
            </a:r>
            <a:endParaRPr sz="2300"/>
          </a:p>
        </p:txBody>
      </p:sp>
      <p:pic>
        <p:nvPicPr>
          <p:cNvPr id="387" name="Google Shape;38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5266" y="3857471"/>
            <a:ext cx="8726118" cy="221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WRITEPROCESSMEMORY</a:t>
            </a:r>
            <a:endParaRPr/>
          </a:p>
        </p:txBody>
      </p:sp>
      <p:sp>
        <p:nvSpPr>
          <p:cNvPr id="394" name="Google Shape;394;p46"/>
          <p:cNvSpPr txBox="1"/>
          <p:nvPr>
            <p:ph idx="2" type="body"/>
          </p:nvPr>
        </p:nvSpPr>
        <p:spPr>
          <a:xfrm>
            <a:off x="1010783" y="2886021"/>
            <a:ext cx="6600507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Writes memory to remote process</a:t>
            </a:r>
            <a:endParaRPr sz="2300"/>
          </a:p>
        </p:txBody>
      </p:sp>
      <p:pic>
        <p:nvPicPr>
          <p:cNvPr id="395" name="Google Shape;39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537" y="3699634"/>
            <a:ext cx="8773749" cy="2619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CREATETHREAD</a:t>
            </a:r>
            <a:endParaRPr/>
          </a:p>
        </p:txBody>
      </p:sp>
      <p:sp>
        <p:nvSpPr>
          <p:cNvPr id="402" name="Google Shape;402;p47"/>
          <p:cNvSpPr txBox="1"/>
          <p:nvPr>
            <p:ph idx="2" type="body"/>
          </p:nvPr>
        </p:nvSpPr>
        <p:spPr>
          <a:xfrm>
            <a:off x="1010783" y="2886021"/>
            <a:ext cx="6600507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Creates thread for the current process</a:t>
            </a:r>
            <a:endParaRPr sz="2300"/>
          </a:p>
        </p:txBody>
      </p:sp>
      <p:pic>
        <p:nvPicPr>
          <p:cNvPr id="403" name="Google Shape;4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8129" y="3500233"/>
            <a:ext cx="8897592" cy="292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1141411" y="1600200"/>
            <a:ext cx="533400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AGENDA</a:t>
            </a:r>
            <a:br>
              <a:rPr lang="en-US"/>
            </a:br>
            <a:endParaRPr/>
          </a:p>
        </p:txBody>
      </p:sp>
      <p:pic>
        <p:nvPicPr>
          <p:cNvPr id="146" name="Google Shape;146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6652" r="36652" t="0"/>
          <a:stretch/>
        </p:blipFill>
        <p:spPr>
          <a:xfrm>
            <a:off x="7433733" y="0"/>
            <a:ext cx="3276599" cy="6858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1141411" y="2971800"/>
            <a:ext cx="5334001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01 - What is malware development?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/>
              <a:t>02 - Why we need malware development?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/>
              <a:t>03 - Windows basics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/>
              <a:t>04 - Writing our first malware</a:t>
            </a:r>
            <a:endParaRPr/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8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CREATEREMOTETHREAD</a:t>
            </a:r>
            <a:endParaRPr/>
          </a:p>
        </p:txBody>
      </p:sp>
      <p:sp>
        <p:nvSpPr>
          <p:cNvPr id="410" name="Google Shape;410;p48"/>
          <p:cNvSpPr txBox="1"/>
          <p:nvPr>
            <p:ph idx="2" type="body"/>
          </p:nvPr>
        </p:nvSpPr>
        <p:spPr>
          <a:xfrm>
            <a:off x="1010783" y="2886021"/>
            <a:ext cx="6600507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Creates thread for remote process</a:t>
            </a:r>
            <a:endParaRPr sz="2300"/>
          </a:p>
        </p:txBody>
      </p:sp>
      <p:pic>
        <p:nvPicPr>
          <p:cNvPr id="411" name="Google Shape;4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7349" y="3395775"/>
            <a:ext cx="8277839" cy="3162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9"/>
          <p:cNvSpPr txBox="1"/>
          <p:nvPr>
            <p:ph type="title"/>
          </p:nvPr>
        </p:nvSpPr>
        <p:spPr>
          <a:xfrm>
            <a:off x="1115287" y="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WIN32 APIS WORKFLOW</a:t>
            </a:r>
            <a:endParaRPr/>
          </a:p>
        </p:txBody>
      </p:sp>
      <p:grpSp>
        <p:nvGrpSpPr>
          <p:cNvPr id="418" name="Google Shape;418;p49"/>
          <p:cNvGrpSpPr/>
          <p:nvPr/>
        </p:nvGrpSpPr>
        <p:grpSpPr>
          <a:xfrm>
            <a:off x="2115452" y="1605382"/>
            <a:ext cx="7487928" cy="5026334"/>
            <a:chOff x="103772" y="29131"/>
            <a:chExt cx="7487928" cy="5026334"/>
          </a:xfrm>
        </p:grpSpPr>
        <p:sp>
          <p:nvSpPr>
            <p:cNvPr id="419" name="Google Shape;419;p49"/>
            <p:cNvSpPr/>
            <p:nvPr/>
          </p:nvSpPr>
          <p:spPr>
            <a:xfrm rot="5400000">
              <a:off x="451863" y="1485562"/>
              <a:ext cx="1313851" cy="1495773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7C7C7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9"/>
            <p:cNvSpPr/>
            <p:nvPr/>
          </p:nvSpPr>
          <p:spPr>
            <a:xfrm>
              <a:off x="103772" y="29131"/>
              <a:ext cx="2211753" cy="1548155"/>
            </a:xfrm>
            <a:prstGeom prst="roundRect">
              <a:avLst>
                <a:gd fmla="val 1667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9"/>
            <p:cNvSpPr txBox="1"/>
            <p:nvPr/>
          </p:nvSpPr>
          <p:spPr>
            <a:xfrm>
              <a:off x="179360" y="104719"/>
              <a:ext cx="2060577" cy="13969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OpenProcess();</a:t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2" name="Google Shape;422;p49"/>
            <p:cNvSpPr/>
            <p:nvPr/>
          </p:nvSpPr>
          <p:spPr>
            <a:xfrm>
              <a:off x="2315525" y="176783"/>
              <a:ext cx="1608618" cy="12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9"/>
            <p:cNvSpPr txBox="1"/>
            <p:nvPr/>
          </p:nvSpPr>
          <p:spPr>
            <a:xfrm>
              <a:off x="2315525" y="176783"/>
              <a:ext cx="1608618" cy="12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Char char="•"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Windows API</a:t>
              </a:r>
              <a:endPara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4" name="Google Shape;424;p49"/>
            <p:cNvSpPr/>
            <p:nvPr/>
          </p:nvSpPr>
          <p:spPr>
            <a:xfrm rot="5400000">
              <a:off x="2285642" y="3224651"/>
              <a:ext cx="1313851" cy="1495773"/>
            </a:xfrm>
            <a:prstGeom prst="bentUpArrow">
              <a:avLst>
                <a:gd fmla="val 32840" name="adj1"/>
                <a:gd fmla="val 25000" name="adj2"/>
                <a:gd fmla="val 35780" name="adj3"/>
              </a:avLst>
            </a:prstGeom>
            <a:solidFill>
              <a:srgbClr val="C7C7C7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9"/>
            <p:cNvSpPr/>
            <p:nvPr/>
          </p:nvSpPr>
          <p:spPr>
            <a:xfrm>
              <a:off x="1937551" y="1784569"/>
              <a:ext cx="2211753" cy="1548155"/>
            </a:xfrm>
            <a:prstGeom prst="roundRect">
              <a:avLst>
                <a:gd fmla="val 1667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9"/>
            <p:cNvSpPr txBox="1"/>
            <p:nvPr/>
          </p:nvSpPr>
          <p:spPr>
            <a:xfrm>
              <a:off x="2013139" y="1860157"/>
              <a:ext cx="2060577" cy="13969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Kernel32!OpenProcess</a:t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7" name="Google Shape;427;p49"/>
            <p:cNvSpPr/>
            <p:nvPr/>
          </p:nvSpPr>
          <p:spPr>
            <a:xfrm>
              <a:off x="4149304" y="1915872"/>
              <a:ext cx="1608618" cy="12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9"/>
            <p:cNvSpPr txBox="1"/>
            <p:nvPr/>
          </p:nvSpPr>
          <p:spPr>
            <a:xfrm>
              <a:off x="4149304" y="1915872"/>
              <a:ext cx="1608618" cy="12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-69850" lvl="1" marL="571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entury Gothic"/>
                <a:buChar char="•"/>
              </a:pPr>
              <a:r>
                <a:rPr b="0" i="0" lang="en-US" sz="11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Nested function in another DLL</a:t>
              </a:r>
              <a:endPara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9" name="Google Shape;429;p49"/>
            <p:cNvSpPr/>
            <p:nvPr/>
          </p:nvSpPr>
          <p:spPr>
            <a:xfrm>
              <a:off x="3771329" y="3507310"/>
              <a:ext cx="2211753" cy="1548155"/>
            </a:xfrm>
            <a:prstGeom prst="roundRect">
              <a:avLst>
                <a:gd fmla="val 1667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9"/>
            <p:cNvSpPr txBox="1"/>
            <p:nvPr/>
          </p:nvSpPr>
          <p:spPr>
            <a:xfrm>
              <a:off x="3846917" y="3582898"/>
              <a:ext cx="2060577" cy="13969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3325" lIns="53325" spcFirstLastPara="1" rIns="53325" wrap="square" tIns="53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Syscall SSN 26</a:t>
              </a:r>
              <a:endPara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1" name="Google Shape;431;p49"/>
            <p:cNvSpPr/>
            <p:nvPr/>
          </p:nvSpPr>
          <p:spPr>
            <a:xfrm>
              <a:off x="5983082" y="3654962"/>
              <a:ext cx="1608618" cy="12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9"/>
            <p:cNvSpPr txBox="1"/>
            <p:nvPr/>
          </p:nvSpPr>
          <p:spPr>
            <a:xfrm>
              <a:off x="5983082" y="3654962"/>
              <a:ext cx="1608618" cy="12512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900"/>
                <a:buFont typeface="Century Gothic"/>
                <a:buChar char="•"/>
              </a:pPr>
              <a:r>
                <a:rPr b="0" i="0" lang="en-US" sz="19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Syscall instruction</a:t>
              </a:r>
              <a:endParaRPr b="0" i="0" sz="1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title"/>
          </p:nvPr>
        </p:nvSpPr>
        <p:spPr>
          <a:xfrm>
            <a:off x="1373440" y="1350793"/>
            <a:ext cx="4603634" cy="1950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 sz="3200"/>
              <a:t>04 – WRITING OUR FIRST MALWARE</a:t>
            </a:r>
            <a:endParaRPr sz="3200"/>
          </a:p>
        </p:txBody>
      </p:sp>
      <p:pic>
        <p:nvPicPr>
          <p:cNvPr descr="Malware - Free computer icons" id="439" name="Google Shape;43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6825" y="1503193"/>
            <a:ext cx="4876800" cy="48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1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RECOMMENDED SYSTEM REQUIREMENTS</a:t>
            </a:r>
            <a:endParaRPr/>
          </a:p>
        </p:txBody>
      </p:sp>
      <p:sp>
        <p:nvSpPr>
          <p:cNvPr id="446" name="Google Shape;446;p51"/>
          <p:cNvSpPr txBox="1"/>
          <p:nvPr>
            <p:ph idx="2" type="body"/>
          </p:nvPr>
        </p:nvSpPr>
        <p:spPr>
          <a:xfrm>
            <a:off x="1510279" y="2781246"/>
            <a:ext cx="3099822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Kali Linux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Windows 10</a:t>
            </a:r>
            <a:endParaRPr/>
          </a:p>
          <a:p>
            <a:pPr indent="-285750" lvl="1" marL="742950" rtl="0" algn="l">
              <a:spcBef>
                <a:spcPts val="102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Visual studio</a:t>
            </a:r>
            <a:endParaRPr/>
          </a:p>
          <a:p>
            <a:pPr indent="-285750" lvl="1" marL="742950" rtl="0" algn="l">
              <a:spcBef>
                <a:spcPts val="1020"/>
              </a:spcBef>
              <a:spcAft>
                <a:spcPts val="0"/>
              </a:spcAft>
              <a:buSzPts val="2100"/>
              <a:buChar char="•"/>
            </a:pPr>
            <a:r>
              <a:rPr lang="en-US" sz="2100"/>
              <a:t>C / C++ SDK</a:t>
            </a:r>
            <a:endParaRPr sz="2100"/>
          </a:p>
        </p:txBody>
      </p:sp>
      <p:pic>
        <p:nvPicPr>
          <p:cNvPr descr="Visual studio installer with the Desktop development with C++ workload selected." id="447" name="Google Shape;44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2499" y="2533650"/>
            <a:ext cx="5584825" cy="3186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SHELLCODE EXECUTION WORKFLOW</a:t>
            </a:r>
            <a:endParaRPr/>
          </a:p>
        </p:txBody>
      </p:sp>
      <p:grpSp>
        <p:nvGrpSpPr>
          <p:cNvPr id="454" name="Google Shape;454;p52"/>
          <p:cNvGrpSpPr/>
          <p:nvPr/>
        </p:nvGrpSpPr>
        <p:grpSpPr>
          <a:xfrm>
            <a:off x="2039143" y="2788443"/>
            <a:ext cx="8113712" cy="1281112"/>
            <a:chOff x="7143" y="2068777"/>
            <a:chExt cx="8113712" cy="1281112"/>
          </a:xfrm>
        </p:grpSpPr>
        <p:sp>
          <p:nvSpPr>
            <p:cNvPr id="455" name="Google Shape;455;p52"/>
            <p:cNvSpPr/>
            <p:nvPr/>
          </p:nvSpPr>
          <p:spPr>
            <a:xfrm>
              <a:off x="7143" y="2068777"/>
              <a:ext cx="2135187" cy="128111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2"/>
            <p:cNvSpPr txBox="1"/>
            <p:nvPr/>
          </p:nvSpPr>
          <p:spPr>
            <a:xfrm>
              <a:off x="44665" y="2106299"/>
              <a:ext cx="2060143" cy="1206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Allocate memory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7" name="Google Shape;457;p52"/>
            <p:cNvSpPr/>
            <p:nvPr/>
          </p:nvSpPr>
          <p:spPr>
            <a:xfrm>
              <a:off x="2355850" y="2444570"/>
              <a:ext cx="452659" cy="529526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9B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2"/>
            <p:cNvSpPr txBox="1"/>
            <p:nvPr/>
          </p:nvSpPr>
          <p:spPr>
            <a:xfrm>
              <a:off x="2355850" y="2550475"/>
              <a:ext cx="316861" cy="317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9" name="Google Shape;459;p52"/>
            <p:cNvSpPr/>
            <p:nvPr/>
          </p:nvSpPr>
          <p:spPr>
            <a:xfrm>
              <a:off x="2996406" y="2068777"/>
              <a:ext cx="2135187" cy="128111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2"/>
            <p:cNvSpPr txBox="1"/>
            <p:nvPr/>
          </p:nvSpPr>
          <p:spPr>
            <a:xfrm>
              <a:off x="3033928" y="2106299"/>
              <a:ext cx="2060143" cy="1206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Write shellcode to memory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1" name="Google Shape;461;p52"/>
            <p:cNvSpPr/>
            <p:nvPr/>
          </p:nvSpPr>
          <p:spPr>
            <a:xfrm>
              <a:off x="5345112" y="2444570"/>
              <a:ext cx="452659" cy="529526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B9B9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2"/>
            <p:cNvSpPr txBox="1"/>
            <p:nvPr/>
          </p:nvSpPr>
          <p:spPr>
            <a:xfrm>
              <a:off x="5345112" y="2550475"/>
              <a:ext cx="316861" cy="317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9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3" name="Google Shape;463;p52"/>
            <p:cNvSpPr/>
            <p:nvPr/>
          </p:nvSpPr>
          <p:spPr>
            <a:xfrm>
              <a:off x="5985668" y="2068777"/>
              <a:ext cx="2135187" cy="1281112"/>
            </a:xfrm>
            <a:prstGeom prst="roundRect">
              <a:avLst>
                <a:gd fmla="val 10000" name="adj"/>
              </a:avLst>
            </a:prstGeom>
            <a:solidFill>
              <a:schemeClr val="accent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2"/>
            <p:cNvSpPr txBox="1"/>
            <p:nvPr/>
          </p:nvSpPr>
          <p:spPr>
            <a:xfrm>
              <a:off x="6023190" y="2106299"/>
              <a:ext cx="2060143" cy="1206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Execute</a:t>
              </a:r>
              <a:endPara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TASK 1</a:t>
            </a:r>
            <a:endParaRPr/>
          </a:p>
        </p:txBody>
      </p:sp>
      <p:sp>
        <p:nvSpPr>
          <p:cNvPr id="471" name="Google Shape;471;p53"/>
          <p:cNvSpPr txBox="1"/>
          <p:nvPr>
            <p:ph idx="2" type="body"/>
          </p:nvPr>
        </p:nvSpPr>
        <p:spPr>
          <a:xfrm>
            <a:off x="734558" y="2781246"/>
            <a:ext cx="6504441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Generate shellcode to spawn calc.exe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Using Win32 APIs, create your first shellcode runner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Execute and enjoy your calc.exe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descr="Hacker GIFs | GIFDB.com" id="472" name="Google Shape;47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36684" y="3467100"/>
            <a:ext cx="4174252" cy="27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479" name="Google Shape;479;p54"/>
          <p:cNvSpPr txBox="1"/>
          <p:nvPr>
            <p:ph idx="2" type="body"/>
          </p:nvPr>
        </p:nvSpPr>
        <p:spPr>
          <a:xfrm>
            <a:off x="734558" y="2781246"/>
            <a:ext cx="6504441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Generate new shellcode – reverse shell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Update the runner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Execute and receive the shell to your Kali Linux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descr="Antivirus Evasion | Medium" id="480" name="Google Shape;48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2987" y="2884828"/>
            <a:ext cx="4170364" cy="295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TASK 3</a:t>
            </a:r>
            <a:endParaRPr/>
          </a:p>
        </p:txBody>
      </p:sp>
      <p:sp>
        <p:nvSpPr>
          <p:cNvPr id="487" name="Google Shape;487;p55"/>
          <p:cNvSpPr txBox="1"/>
          <p:nvPr>
            <p:ph idx="2" type="body"/>
          </p:nvPr>
        </p:nvSpPr>
        <p:spPr>
          <a:xfrm>
            <a:off x="632243" y="2085921"/>
            <a:ext cx="5978107" cy="30619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Update the new binary into </a:t>
            </a:r>
            <a:r>
              <a:rPr lang="en-US" sz="2500" u="sng">
                <a:solidFill>
                  <a:schemeClr val="hlink"/>
                </a:solidFill>
                <a:hlinkClick r:id="rId3"/>
              </a:rPr>
              <a:t>http://EDIT</a:t>
            </a:r>
            <a:endParaRPr sz="25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Was it flagged?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If so, research on what techniques can be used into making the binary more evasive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Implement them and scan again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descr="Malware - Free security icons" id="488" name="Google Shape;48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89750" y="1490662"/>
            <a:ext cx="4876800" cy="48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6"/>
          <p:cNvSpPr txBox="1"/>
          <p:nvPr>
            <p:ph type="title"/>
          </p:nvPr>
        </p:nvSpPr>
        <p:spPr>
          <a:xfrm>
            <a:off x="1154365" y="750718"/>
            <a:ext cx="4603634" cy="19500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 sz="3200"/>
              <a:t>THANK YOU</a:t>
            </a:r>
            <a:endParaRPr sz="3200"/>
          </a:p>
        </p:txBody>
      </p:sp>
      <p:pic>
        <p:nvPicPr>
          <p:cNvPr descr="Top 23 Great Job Memes for a Job Well Done That You'll Want to Share | Great  job meme, Job memes, Good job quotes" id="495" name="Google Shape;49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2860" y="2035175"/>
            <a:ext cx="6361289" cy="357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6"/>
          <p:cNvSpPr txBox="1"/>
          <p:nvPr>
            <p:ph idx="2" type="body"/>
          </p:nvPr>
        </p:nvSpPr>
        <p:spPr>
          <a:xfrm>
            <a:off x="525008" y="1885896"/>
            <a:ext cx="46122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-US" sz="2500"/>
              <a:t>Let’s dive into persistence now</a:t>
            </a:r>
            <a:endParaRPr sz="2300"/>
          </a:p>
        </p:txBody>
      </p:sp>
      <p:pic>
        <p:nvPicPr>
          <p:cNvPr id="497" name="Google Shape;49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/>
          <p:nvPr>
            <p:ph type="title"/>
          </p:nvPr>
        </p:nvSpPr>
        <p:spPr>
          <a:xfrm>
            <a:off x="1141411" y="1600200"/>
            <a:ext cx="53340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Gothic"/>
              <a:buNone/>
            </a:pPr>
            <a:r>
              <a:rPr lang="en-US"/>
              <a:t>AGENDA</a:t>
            </a:r>
            <a:br>
              <a:rPr lang="en-US"/>
            </a:br>
            <a:endParaRPr/>
          </a:p>
        </p:txBody>
      </p:sp>
      <p:pic>
        <p:nvPicPr>
          <p:cNvPr id="503" name="Google Shape;503;p5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652" r="21652" t="0"/>
          <a:stretch/>
        </p:blipFill>
        <p:spPr>
          <a:xfrm>
            <a:off x="7433733" y="0"/>
            <a:ext cx="3276601" cy="685800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4" name="Google Shape;504;p57"/>
          <p:cNvSpPr txBox="1"/>
          <p:nvPr>
            <p:ph idx="1" type="body"/>
          </p:nvPr>
        </p:nvSpPr>
        <p:spPr>
          <a:xfrm>
            <a:off x="1141411" y="2971800"/>
            <a:ext cx="5334000" cy="182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01 - What is malware persistence?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/>
              <a:t>02 - Windows </a:t>
            </a:r>
            <a:r>
              <a:rPr lang="en-US"/>
              <a:t>Registry</a:t>
            </a:r>
            <a:r>
              <a:rPr lang="en-US"/>
              <a:t> and Persistence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/>
              <a:t>03 - Classic persistence techniques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/>
              <a:t>04 - Privileged persistence techniques</a:t>
            </a:r>
            <a:endParaRPr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rPr lang="en-US"/>
              <a:t>05 - Non-trivial persistence techniques</a:t>
            </a:r>
            <a:endParaRPr/>
          </a:p>
        </p:txBody>
      </p:sp>
      <p:pic>
        <p:nvPicPr>
          <p:cNvPr id="505" name="Google Shape;50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348343" y="1295401"/>
            <a:ext cx="4490235" cy="19354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 sz="3200"/>
              <a:t>01 – WHAT IS MALWARE DEVELOPMENT (MALDEV)</a:t>
            </a:r>
            <a:endParaRPr sz="3200"/>
          </a:p>
        </p:txBody>
      </p:sp>
      <p:pic>
        <p:nvPicPr>
          <p:cNvPr descr="Who Creates Malware and Why?" id="154" name="Google Shape;15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7597" y="1295401"/>
            <a:ext cx="676275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8"/>
          <p:cNvSpPr txBox="1"/>
          <p:nvPr>
            <p:ph idx="1" type="body"/>
          </p:nvPr>
        </p:nvSpPr>
        <p:spPr>
          <a:xfrm>
            <a:off x="330927" y="2177143"/>
            <a:ext cx="6532800" cy="39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Persistence is the method by which malware survives a reboot of the victim operating system</a:t>
            </a:r>
            <a:endParaRPr/>
          </a:p>
          <a:p>
            <a:pPr indent="-3238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Low privilege persistence</a:t>
            </a:r>
            <a:endParaRPr sz="2400"/>
          </a:p>
          <a:p>
            <a:pPr indent="-3238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Admin privilege persistence</a:t>
            </a:r>
            <a:endParaRPr sz="24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Create registry key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Modify registry key</a:t>
            </a:r>
            <a:endParaRPr sz="2400"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DLL search order hijacking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Based on user interactions</a:t>
            </a:r>
            <a:endParaRPr sz="2400"/>
          </a:p>
        </p:txBody>
      </p:sp>
      <p:pic>
        <p:nvPicPr>
          <p:cNvPr id="511" name="Google Shape;511;p58"/>
          <p:cNvPicPr preferRelativeResize="0"/>
          <p:nvPr/>
        </p:nvPicPr>
        <p:blipFill rotWithShape="1">
          <a:blip r:embed="rId3">
            <a:alphaModFix/>
          </a:blip>
          <a:srcRect b="0" l="5164" r="5164" t="0"/>
          <a:stretch/>
        </p:blipFill>
        <p:spPr>
          <a:xfrm>
            <a:off x="6694019" y="2773816"/>
            <a:ext cx="5079850" cy="3531189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8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 sz="3200"/>
              <a:t>WHAT IS MALWARE PERSISTENCE?</a:t>
            </a:r>
            <a:endParaRPr sz="3200"/>
          </a:p>
        </p:txBody>
      </p:sp>
      <p:pic>
        <p:nvPicPr>
          <p:cNvPr id="513" name="Google Shape;51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9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WINDOWS REGISTRY</a:t>
            </a:r>
            <a:endParaRPr/>
          </a:p>
        </p:txBody>
      </p:sp>
      <p:sp>
        <p:nvSpPr>
          <p:cNvPr id="519" name="Google Shape;519;p59"/>
          <p:cNvSpPr txBox="1"/>
          <p:nvPr>
            <p:ph idx="2" type="body"/>
          </p:nvPr>
        </p:nvSpPr>
        <p:spPr>
          <a:xfrm>
            <a:off x="1510279" y="3009846"/>
            <a:ext cx="30999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Regedit.exe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Powershell/cmd commands</a:t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C/C++ WINAPI</a:t>
            </a:r>
            <a:endParaRPr sz="2500"/>
          </a:p>
        </p:txBody>
      </p:sp>
      <p:pic>
        <p:nvPicPr>
          <p:cNvPr id="520" name="Google Shape;520;p59"/>
          <p:cNvPicPr preferRelativeResize="0"/>
          <p:nvPr/>
        </p:nvPicPr>
        <p:blipFill rotWithShape="1">
          <a:blip r:embed="rId3">
            <a:alphaModFix/>
          </a:blip>
          <a:srcRect b="1361" l="0" r="0" t="1361"/>
          <a:stretch/>
        </p:blipFill>
        <p:spPr>
          <a:xfrm>
            <a:off x="4762499" y="2305050"/>
            <a:ext cx="5584825" cy="3186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WINDOWS REGISTRY C/C++ WINAPI</a:t>
            </a:r>
            <a:endParaRPr/>
          </a:p>
        </p:txBody>
      </p:sp>
      <p:sp>
        <p:nvSpPr>
          <p:cNvPr id="527" name="Google Shape;527;p60"/>
          <p:cNvSpPr txBox="1"/>
          <p:nvPr>
            <p:ph idx="2" type="body"/>
          </p:nvPr>
        </p:nvSpPr>
        <p:spPr>
          <a:xfrm>
            <a:off x="519679" y="1866846"/>
            <a:ext cx="30999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500"/>
              <a:t>RegCreateKeyEx </a:t>
            </a:r>
            <a:r>
              <a:rPr lang="en-US" sz="2500"/>
              <a:t>Creates the specified registry key.</a:t>
            </a:r>
            <a:endParaRPr sz="2500"/>
          </a:p>
        </p:txBody>
      </p:sp>
      <p:pic>
        <p:nvPicPr>
          <p:cNvPr id="528" name="Google Shape;52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0979" y="1981200"/>
            <a:ext cx="5054937" cy="4038601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0"/>
          <p:cNvSpPr txBox="1"/>
          <p:nvPr/>
        </p:nvSpPr>
        <p:spPr>
          <a:xfrm>
            <a:off x="8991600" y="18288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Registry key handle</a:t>
            </a:r>
            <a:endParaRPr/>
          </a:p>
        </p:txBody>
      </p:sp>
      <p:cxnSp>
        <p:nvCxnSpPr>
          <p:cNvPr id="530" name="Google Shape;530;p60"/>
          <p:cNvCxnSpPr>
            <a:stCxn id="529" idx="1"/>
          </p:cNvCxnSpPr>
          <p:nvPr/>
        </p:nvCxnSpPr>
        <p:spPr>
          <a:xfrm flipH="1">
            <a:off x="6765900" y="2113500"/>
            <a:ext cx="2225700" cy="493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1" name="Google Shape;531;p60"/>
          <p:cNvSpPr txBox="1"/>
          <p:nvPr/>
        </p:nvSpPr>
        <p:spPr>
          <a:xfrm>
            <a:off x="8991600" y="23622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Subkey</a:t>
            </a:r>
            <a:endParaRPr>
              <a:solidFill>
                <a:schemeClr val="accent6"/>
              </a:solidFill>
            </a:endParaRPr>
          </a:p>
        </p:txBody>
      </p:sp>
      <p:cxnSp>
        <p:nvCxnSpPr>
          <p:cNvPr id="532" name="Google Shape;532;p60"/>
          <p:cNvCxnSpPr>
            <a:stCxn id="531" idx="1"/>
          </p:cNvCxnSpPr>
          <p:nvPr/>
        </p:nvCxnSpPr>
        <p:spPr>
          <a:xfrm flipH="1">
            <a:off x="5963700" y="2646900"/>
            <a:ext cx="3027900" cy="3609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3" name="Google Shape;533;p60"/>
          <p:cNvSpPr txBox="1"/>
          <p:nvPr/>
        </p:nvSpPr>
        <p:spPr>
          <a:xfrm>
            <a:off x="457200" y="3124200"/>
            <a:ext cx="2871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en-US" sz="2500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reserved</a:t>
            </a:r>
            <a:r>
              <a:rPr lang="en-US" sz="2500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,must be 0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534" name="Google Shape;534;p60"/>
          <p:cNvCxnSpPr>
            <a:stCxn id="533" idx="3"/>
          </p:cNvCxnSpPr>
          <p:nvPr/>
        </p:nvCxnSpPr>
        <p:spPr>
          <a:xfrm flipH="1" rot="10800000">
            <a:off x="3328800" y="3369000"/>
            <a:ext cx="364800" cy="399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5" name="Google Shape;535;p60"/>
          <p:cNvSpPr txBox="1"/>
          <p:nvPr/>
        </p:nvSpPr>
        <p:spPr>
          <a:xfrm>
            <a:off x="457200" y="3657600"/>
            <a:ext cx="2751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may be ignored, can be NULL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536" name="Google Shape;536;p60"/>
          <p:cNvCxnSpPr>
            <a:stCxn id="535" idx="3"/>
          </p:cNvCxnSpPr>
          <p:nvPr/>
        </p:nvCxnSpPr>
        <p:spPr>
          <a:xfrm flipH="1" rot="10800000">
            <a:off x="3208500" y="3817950"/>
            <a:ext cx="425100" cy="316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7" name="Google Shape;537;p60"/>
          <p:cNvSpPr txBox="1"/>
          <p:nvPr/>
        </p:nvSpPr>
        <p:spPr>
          <a:xfrm>
            <a:off x="8991600" y="29718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Option value</a:t>
            </a:r>
            <a:endParaRPr>
              <a:solidFill>
                <a:srgbClr val="A6E22E"/>
              </a:solidFill>
            </a:endParaRPr>
          </a:p>
        </p:txBody>
      </p:sp>
      <p:cxnSp>
        <p:nvCxnSpPr>
          <p:cNvPr id="538" name="Google Shape;538;p60"/>
          <p:cNvCxnSpPr>
            <a:stCxn id="537" idx="1"/>
          </p:cNvCxnSpPr>
          <p:nvPr/>
        </p:nvCxnSpPr>
        <p:spPr>
          <a:xfrm flipH="1">
            <a:off x="7636200" y="3256500"/>
            <a:ext cx="1355400" cy="842400"/>
          </a:xfrm>
          <a:prstGeom prst="straightConnector1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9" name="Google Shape;539;p60"/>
          <p:cNvSpPr txBox="1"/>
          <p:nvPr/>
        </p:nvSpPr>
        <p:spPr>
          <a:xfrm>
            <a:off x="8991600" y="35814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Access rights for the key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540" name="Google Shape;540;p60"/>
          <p:cNvCxnSpPr>
            <a:stCxn id="539" idx="1"/>
          </p:cNvCxnSpPr>
          <p:nvPr/>
        </p:nvCxnSpPr>
        <p:spPr>
          <a:xfrm flipH="1">
            <a:off x="8013000" y="4058550"/>
            <a:ext cx="978600" cy="312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60"/>
          <p:cNvSpPr txBox="1"/>
          <p:nvPr/>
        </p:nvSpPr>
        <p:spPr>
          <a:xfrm>
            <a:off x="457200" y="4572000"/>
            <a:ext cx="251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7. pointer to sec attributes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542" name="Google Shape;542;p60"/>
          <p:cNvCxnSpPr>
            <a:stCxn id="541" idx="3"/>
          </p:cNvCxnSpPr>
          <p:nvPr/>
        </p:nvCxnSpPr>
        <p:spPr>
          <a:xfrm flipH="1" rot="10800000">
            <a:off x="2971800" y="4924950"/>
            <a:ext cx="637800" cy="124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60"/>
          <p:cNvSpPr txBox="1"/>
          <p:nvPr/>
        </p:nvSpPr>
        <p:spPr>
          <a:xfrm>
            <a:off x="8991600" y="4495800"/>
            <a:ext cx="30000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r>
            <a:r>
              <a:rPr lang="en-US" sz="2500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Pointer to handle to created (opened) key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544" name="Google Shape;544;p60"/>
          <p:cNvCxnSpPr>
            <a:stCxn id="543" idx="1"/>
          </p:cNvCxnSpPr>
          <p:nvPr/>
        </p:nvCxnSpPr>
        <p:spPr>
          <a:xfrm flipH="1">
            <a:off x="4780500" y="5165400"/>
            <a:ext cx="4211100" cy="1446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60"/>
          <p:cNvSpPr txBox="1"/>
          <p:nvPr/>
        </p:nvSpPr>
        <p:spPr>
          <a:xfrm>
            <a:off x="457200" y="5510475"/>
            <a:ext cx="2614800" cy="10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</a:t>
            </a: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0x00000001L</a:t>
            </a:r>
            <a:endParaRPr sz="2500" cap="small">
              <a:solidFill>
                <a:srgbClr val="A6E22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 0x00000002L</a:t>
            </a:r>
            <a:endParaRPr sz="2500" cap="small">
              <a:solidFill>
                <a:srgbClr val="A6E22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46" name="Google Shape;546;p60"/>
          <p:cNvCxnSpPr>
            <a:stCxn id="545" idx="3"/>
          </p:cNvCxnSpPr>
          <p:nvPr/>
        </p:nvCxnSpPr>
        <p:spPr>
          <a:xfrm flipH="1" rot="10800000">
            <a:off x="3072000" y="5839425"/>
            <a:ext cx="722100" cy="218700"/>
          </a:xfrm>
          <a:prstGeom prst="straightConnector1">
            <a:avLst/>
          </a:prstGeom>
          <a:noFill/>
          <a:ln cap="flat" cmpd="sng" w="28575">
            <a:solidFill>
              <a:srgbClr val="A6E22E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47" name="Google Shape;54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1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WINDOWS REGISTRY C/C++ WINAPI</a:t>
            </a:r>
            <a:endParaRPr/>
          </a:p>
        </p:txBody>
      </p:sp>
      <p:sp>
        <p:nvSpPr>
          <p:cNvPr id="553" name="Google Shape;553;p61"/>
          <p:cNvSpPr txBox="1"/>
          <p:nvPr>
            <p:ph idx="2" type="body"/>
          </p:nvPr>
        </p:nvSpPr>
        <p:spPr>
          <a:xfrm>
            <a:off x="519679" y="1866846"/>
            <a:ext cx="30999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500"/>
              <a:t>RegOpenKeyEx</a:t>
            </a:r>
            <a:r>
              <a:rPr b="1" lang="en-US" sz="2500"/>
              <a:t> </a:t>
            </a:r>
            <a:endParaRPr b="1" sz="25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/>
              <a:t>Opens the specified registry key</a:t>
            </a:r>
            <a:r>
              <a:rPr lang="en-US" sz="2500"/>
              <a:t>.</a:t>
            </a:r>
            <a:endParaRPr sz="2500"/>
          </a:p>
        </p:txBody>
      </p:sp>
      <p:sp>
        <p:nvSpPr>
          <p:cNvPr id="554" name="Google Shape;554;p61"/>
          <p:cNvSpPr txBox="1"/>
          <p:nvPr/>
        </p:nvSpPr>
        <p:spPr>
          <a:xfrm>
            <a:off x="8991600" y="18288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Registry key handle</a:t>
            </a:r>
            <a:endParaRPr/>
          </a:p>
        </p:txBody>
      </p:sp>
      <p:pic>
        <p:nvPicPr>
          <p:cNvPr id="555" name="Google Shape;55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9800" y="2209800"/>
            <a:ext cx="4766495" cy="28393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6" name="Google Shape;556;p61"/>
          <p:cNvCxnSpPr>
            <a:stCxn id="554" idx="1"/>
          </p:cNvCxnSpPr>
          <p:nvPr/>
        </p:nvCxnSpPr>
        <p:spPr>
          <a:xfrm flipH="1">
            <a:off x="6858000" y="2113500"/>
            <a:ext cx="2133600" cy="7902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61"/>
          <p:cNvSpPr txBox="1"/>
          <p:nvPr/>
        </p:nvSpPr>
        <p:spPr>
          <a:xfrm>
            <a:off x="8991600" y="2362200"/>
            <a:ext cx="2450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Subkey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58" name="Google Shape;558;p61"/>
          <p:cNvSpPr txBox="1"/>
          <p:nvPr/>
        </p:nvSpPr>
        <p:spPr>
          <a:xfrm>
            <a:off x="533400" y="3124200"/>
            <a:ext cx="2594700" cy="14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Set to zero or </a:t>
            </a:r>
            <a:endParaRPr sz="2500" cap="small">
              <a:solidFill>
                <a:srgbClr val="A6E22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REG_OPTION_OPEN_LINK</a:t>
            </a:r>
            <a:endParaRPr sz="2500" cap="small">
              <a:solidFill>
                <a:srgbClr val="A6E22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59" name="Google Shape;559;p61"/>
          <p:cNvCxnSpPr>
            <a:endCxn id="555" idx="1"/>
          </p:cNvCxnSpPr>
          <p:nvPr/>
        </p:nvCxnSpPr>
        <p:spPr>
          <a:xfrm flipH="1" rot="10800000">
            <a:off x="2807400" y="3629475"/>
            <a:ext cx="902400" cy="228600"/>
          </a:xfrm>
          <a:prstGeom prst="straightConnector1">
            <a:avLst/>
          </a:prstGeom>
          <a:noFill/>
          <a:ln cap="flat" cmpd="sng" w="28575">
            <a:solidFill>
              <a:srgbClr val="A6E22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0" name="Google Shape;560;p61"/>
          <p:cNvCxnSpPr>
            <a:stCxn id="557" idx="1"/>
          </p:cNvCxnSpPr>
          <p:nvPr/>
        </p:nvCxnSpPr>
        <p:spPr>
          <a:xfrm flipH="1">
            <a:off x="8037000" y="2646900"/>
            <a:ext cx="954600" cy="4653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1" name="Google Shape;561;p61"/>
          <p:cNvSpPr txBox="1"/>
          <p:nvPr/>
        </p:nvSpPr>
        <p:spPr>
          <a:xfrm>
            <a:off x="8991600" y="32766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2500" cap="small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Access rights for the key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562" name="Google Shape;562;p61"/>
          <p:cNvCxnSpPr>
            <a:stCxn id="561" idx="1"/>
          </p:cNvCxnSpPr>
          <p:nvPr/>
        </p:nvCxnSpPr>
        <p:spPr>
          <a:xfrm flipH="1">
            <a:off x="5438400" y="3753750"/>
            <a:ext cx="3553200" cy="2808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3" name="Google Shape;563;p61"/>
          <p:cNvSpPr txBox="1"/>
          <p:nvPr/>
        </p:nvSpPr>
        <p:spPr>
          <a:xfrm>
            <a:off x="8991600" y="44958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r>
              <a:rPr lang="en-US" sz="2500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Pointer to handle to opened key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564" name="Google Shape;564;p61"/>
          <p:cNvCxnSpPr>
            <a:stCxn id="563" idx="1"/>
          </p:cNvCxnSpPr>
          <p:nvPr/>
        </p:nvCxnSpPr>
        <p:spPr>
          <a:xfrm rot="10800000">
            <a:off x="4716300" y="4483650"/>
            <a:ext cx="4275300" cy="4893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65" name="Google Shape;56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WINDOWS REGISTRY C/C++ WINAPI</a:t>
            </a:r>
            <a:endParaRPr/>
          </a:p>
        </p:txBody>
      </p:sp>
      <p:sp>
        <p:nvSpPr>
          <p:cNvPr id="571" name="Google Shape;571;p62"/>
          <p:cNvSpPr txBox="1"/>
          <p:nvPr>
            <p:ph idx="2" type="body"/>
          </p:nvPr>
        </p:nvSpPr>
        <p:spPr>
          <a:xfrm>
            <a:off x="519679" y="1866846"/>
            <a:ext cx="30999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500"/>
              <a:t>RegSetValueEx </a:t>
            </a:r>
            <a:endParaRPr b="1" sz="25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/>
              <a:t>Opens the specified registry key.</a:t>
            </a:r>
            <a:endParaRPr sz="2500"/>
          </a:p>
        </p:txBody>
      </p:sp>
      <p:sp>
        <p:nvSpPr>
          <p:cNvPr id="572" name="Google Shape;572;p62"/>
          <p:cNvSpPr txBox="1"/>
          <p:nvPr/>
        </p:nvSpPr>
        <p:spPr>
          <a:xfrm>
            <a:off x="8991600" y="18288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Registry key handle</a:t>
            </a:r>
            <a:endParaRPr/>
          </a:p>
        </p:txBody>
      </p:sp>
      <p:pic>
        <p:nvPicPr>
          <p:cNvPr id="573" name="Google Shape;57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2200" y="2057400"/>
            <a:ext cx="4591900" cy="40139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4" name="Google Shape;574;p62"/>
          <p:cNvCxnSpPr>
            <a:stCxn id="572" idx="1"/>
          </p:cNvCxnSpPr>
          <p:nvPr/>
        </p:nvCxnSpPr>
        <p:spPr>
          <a:xfrm flipH="1">
            <a:off x="5213700" y="2113500"/>
            <a:ext cx="3777900" cy="854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5" name="Google Shape;575;p62"/>
          <p:cNvSpPr txBox="1"/>
          <p:nvPr/>
        </p:nvSpPr>
        <p:spPr>
          <a:xfrm>
            <a:off x="8991600" y="23622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Name of the value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76" name="Google Shape;576;p62"/>
          <p:cNvSpPr txBox="1"/>
          <p:nvPr/>
        </p:nvSpPr>
        <p:spPr>
          <a:xfrm>
            <a:off x="533400" y="3429000"/>
            <a:ext cx="259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Reserved and </a:t>
            </a: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must</a:t>
            </a:r>
            <a:r>
              <a:rPr lang="en-US" sz="2500" cap="small">
                <a:solidFill>
                  <a:srgbClr val="A6E22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be 0</a:t>
            </a:r>
            <a:endParaRPr sz="2500" cap="small">
              <a:solidFill>
                <a:srgbClr val="A6E22E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77" name="Google Shape;577;p62"/>
          <p:cNvCxnSpPr/>
          <p:nvPr/>
        </p:nvCxnSpPr>
        <p:spPr>
          <a:xfrm flipH="1" rot="10800000">
            <a:off x="2807400" y="3834075"/>
            <a:ext cx="1187100" cy="24000"/>
          </a:xfrm>
          <a:prstGeom prst="straightConnector1">
            <a:avLst/>
          </a:prstGeom>
          <a:noFill/>
          <a:ln cap="flat" cmpd="sng" w="28575">
            <a:solidFill>
              <a:srgbClr val="A6E22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8" name="Google Shape;578;p62"/>
          <p:cNvCxnSpPr>
            <a:stCxn id="575" idx="1"/>
          </p:cNvCxnSpPr>
          <p:nvPr/>
        </p:nvCxnSpPr>
        <p:spPr>
          <a:xfrm flipH="1">
            <a:off x="7210800" y="2646900"/>
            <a:ext cx="1780800" cy="69780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62"/>
          <p:cNvSpPr txBox="1"/>
          <p:nvPr/>
        </p:nvSpPr>
        <p:spPr>
          <a:xfrm>
            <a:off x="8991600" y="31242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en-US" sz="2500" cap="small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type of data</a:t>
            </a:r>
            <a:endParaRPr>
              <a:solidFill>
                <a:schemeClr val="accent5"/>
              </a:solidFill>
            </a:endParaRPr>
          </a:p>
        </p:txBody>
      </p:sp>
      <p:cxnSp>
        <p:nvCxnSpPr>
          <p:cNvPr id="580" name="Google Shape;580;p62"/>
          <p:cNvCxnSpPr>
            <a:stCxn id="579" idx="1"/>
          </p:cNvCxnSpPr>
          <p:nvPr/>
        </p:nvCxnSpPr>
        <p:spPr>
          <a:xfrm flipH="1">
            <a:off x="5502300" y="3408900"/>
            <a:ext cx="3489300" cy="882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1" name="Google Shape;581;p62"/>
          <p:cNvSpPr txBox="1"/>
          <p:nvPr/>
        </p:nvSpPr>
        <p:spPr>
          <a:xfrm>
            <a:off x="8991600" y="419100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lang="en-US" sz="2500" cap="small">
                <a:solidFill>
                  <a:srgbClr val="FFFF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data to be stored.</a:t>
            </a:r>
            <a:endParaRPr>
              <a:solidFill>
                <a:srgbClr val="FFFF00"/>
              </a:solidFill>
            </a:endParaRPr>
          </a:p>
        </p:txBody>
      </p:sp>
      <p:cxnSp>
        <p:nvCxnSpPr>
          <p:cNvPr id="582" name="Google Shape;582;p62"/>
          <p:cNvCxnSpPr>
            <a:stCxn id="581" idx="1"/>
          </p:cNvCxnSpPr>
          <p:nvPr/>
        </p:nvCxnSpPr>
        <p:spPr>
          <a:xfrm flipH="1">
            <a:off x="7900800" y="4668150"/>
            <a:ext cx="1090800" cy="642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3" name="Google Shape;583;p62"/>
          <p:cNvSpPr txBox="1"/>
          <p:nvPr/>
        </p:nvSpPr>
        <p:spPr>
          <a:xfrm>
            <a:off x="533400" y="4800600"/>
            <a:ext cx="2594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r>
            <a:r>
              <a:rPr lang="en-US" sz="2500" cap="small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 The size of the data</a:t>
            </a:r>
            <a:endParaRPr sz="2500" cap="small">
              <a:solidFill>
                <a:srgbClr val="FF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584" name="Google Shape;584;p62"/>
          <p:cNvCxnSpPr>
            <a:stCxn id="583" idx="3"/>
          </p:cNvCxnSpPr>
          <p:nvPr/>
        </p:nvCxnSpPr>
        <p:spPr>
          <a:xfrm flipH="1" rot="10800000">
            <a:off x="3128100" y="5221650"/>
            <a:ext cx="882300" cy="56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85" name="Google Shape;58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3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WINDOWS REGISTRY C/C++ WINAPI</a:t>
            </a:r>
            <a:endParaRPr/>
          </a:p>
        </p:txBody>
      </p:sp>
      <p:sp>
        <p:nvSpPr>
          <p:cNvPr id="591" name="Google Shape;591;p63"/>
          <p:cNvSpPr txBox="1"/>
          <p:nvPr>
            <p:ph idx="2" type="body"/>
          </p:nvPr>
        </p:nvSpPr>
        <p:spPr>
          <a:xfrm>
            <a:off x="519679" y="1866846"/>
            <a:ext cx="30999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-US" sz="2500"/>
              <a:t>RegCloseKey </a:t>
            </a:r>
            <a:endParaRPr b="1" sz="2500"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/>
              <a:t>Opens the specified registry key.</a:t>
            </a:r>
            <a:endParaRPr sz="2500"/>
          </a:p>
        </p:txBody>
      </p:sp>
      <p:pic>
        <p:nvPicPr>
          <p:cNvPr id="592" name="Google Shape;59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5800" y="1905000"/>
            <a:ext cx="3903723" cy="1407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3"/>
          <p:cNvSpPr txBox="1"/>
          <p:nvPr/>
        </p:nvSpPr>
        <p:spPr>
          <a:xfrm>
            <a:off x="8991600" y="1828800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Registry key handle</a:t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594" name="Google Shape;59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5" name="Google Shape;595;p63"/>
          <p:cNvCxnSpPr>
            <a:stCxn id="593" idx="1"/>
          </p:cNvCxnSpPr>
          <p:nvPr/>
        </p:nvCxnSpPr>
        <p:spPr>
          <a:xfrm flipH="1">
            <a:off x="7235100" y="2113500"/>
            <a:ext cx="1756500" cy="389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LOW PRIVILEGED</a:t>
            </a:r>
            <a:r>
              <a:rPr lang="en-US"/>
              <a:t> PERSISTENCE</a:t>
            </a:r>
            <a:endParaRPr/>
          </a:p>
        </p:txBody>
      </p:sp>
      <p:sp>
        <p:nvSpPr>
          <p:cNvPr id="601" name="Google Shape;601;p64"/>
          <p:cNvSpPr txBox="1"/>
          <p:nvPr>
            <p:ph idx="2" type="body"/>
          </p:nvPr>
        </p:nvSpPr>
        <p:spPr>
          <a:xfrm>
            <a:off x="367274" y="2324050"/>
            <a:ext cx="39078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do not require Admin or SYSTEM privilege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Run/RunOnce keys</a:t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Screensaver</a:t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Powershell Profile</a:t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DLL and COM hijacking</a:t>
            </a:r>
            <a:endParaRPr sz="2500"/>
          </a:p>
        </p:txBody>
      </p:sp>
      <p:pic>
        <p:nvPicPr>
          <p:cNvPr id="602" name="Google Shape;60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981200"/>
            <a:ext cx="42672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800" y="3557348"/>
            <a:ext cx="1002699" cy="10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01200" y="2819400"/>
            <a:ext cx="19431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5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ADMIN</a:t>
            </a:r>
            <a:r>
              <a:rPr lang="en-US"/>
              <a:t> PRIVILEGED PERSISTENCE</a:t>
            </a:r>
            <a:endParaRPr/>
          </a:p>
        </p:txBody>
      </p:sp>
      <p:sp>
        <p:nvSpPr>
          <p:cNvPr id="611" name="Google Shape;611;p65"/>
          <p:cNvSpPr txBox="1"/>
          <p:nvPr>
            <p:ph idx="2" type="body"/>
          </p:nvPr>
        </p:nvSpPr>
        <p:spPr>
          <a:xfrm>
            <a:off x="367275" y="2324050"/>
            <a:ext cx="4485300" cy="34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If you achieve Administrator/SYSTEM on a system</a:t>
            </a:r>
            <a:endParaRPr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App Init DLLs</a:t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Winlogon</a:t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Windows services</a:t>
            </a:r>
            <a:endParaRPr sz="2500"/>
          </a:p>
        </p:txBody>
      </p:sp>
      <p:pic>
        <p:nvPicPr>
          <p:cNvPr id="612" name="Google Shape;6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1981200"/>
            <a:ext cx="42672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800" y="3557348"/>
            <a:ext cx="1002699" cy="10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2600" y="243840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6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LOW PRIVILEGED PERSISTENCE</a:t>
            </a:r>
            <a:endParaRPr/>
          </a:p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Registry Run Keys (Classic)</a:t>
            </a:r>
            <a:endParaRPr/>
          </a:p>
        </p:txBody>
      </p:sp>
      <p:sp>
        <p:nvSpPr>
          <p:cNvPr id="621" name="Google Shape;621;p66"/>
          <p:cNvSpPr txBox="1"/>
          <p:nvPr>
            <p:ph idx="2" type="body"/>
          </p:nvPr>
        </p:nvSpPr>
        <p:spPr>
          <a:xfrm>
            <a:off x="367275" y="2324050"/>
            <a:ext cx="5094900" cy="3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HKCU\Software\Microsoft\Windows\CurrentVersion\Run</a:t>
            </a:r>
            <a:endParaRPr sz="2500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HKCU\Software\Microsoft\Windows\CurrentVersion\RunOnce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HKLM\Software\Microsoft\Windows\CurrentVersion\Run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HKLM\Software\Microsoft\Windows\CurrentVersion\RunOnce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APT18, APT28, APT29, APT41</a:t>
            </a:r>
            <a:endParaRPr sz="2500"/>
          </a:p>
        </p:txBody>
      </p:sp>
      <p:pic>
        <p:nvPicPr>
          <p:cNvPr id="622" name="Google Shape;6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075" y="2667000"/>
            <a:ext cx="4842667" cy="33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7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LOW PRIVILEGED PERSISTENCE</a:t>
            </a:r>
            <a:endParaRPr/>
          </a:p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Registry Run Keys (Classic)</a:t>
            </a:r>
            <a:endParaRPr/>
          </a:p>
        </p:txBody>
      </p:sp>
      <p:sp>
        <p:nvSpPr>
          <p:cNvPr id="629" name="Google Shape;629;p67"/>
          <p:cNvSpPr txBox="1"/>
          <p:nvPr>
            <p:ph idx="2" type="body"/>
          </p:nvPr>
        </p:nvSpPr>
        <p:spPr>
          <a:xfrm>
            <a:off x="322650" y="1905000"/>
            <a:ext cx="8897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HKCU\Software\Microsoft\Windows\CurrentVersion\Run</a:t>
            </a:r>
            <a:endParaRPr sz="2500"/>
          </a:p>
        </p:txBody>
      </p:sp>
      <p:pic>
        <p:nvPicPr>
          <p:cNvPr id="630" name="Google Shape;6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2471100"/>
            <a:ext cx="7362391" cy="377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2124892" y="609600"/>
            <a:ext cx="7402285" cy="8327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3200"/>
              <a:t>WHAT IS MALWARE DEVELOPMENT (MALDEV)?</a:t>
            </a:r>
            <a:endParaRPr sz="3200"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330927" y="2177143"/>
            <a:ext cx="6532910" cy="3922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 ability of creating personalized malicious software that is capable of: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Exploiting a vulnerability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Granting remote access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Establishing persistence and more</a:t>
            </a:r>
            <a:endParaRPr/>
          </a:p>
          <a:p>
            <a:pPr indent="-285750" lvl="1" marL="742950" rtl="0" algn="l">
              <a:spcBef>
                <a:spcPts val="108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In other words:</a:t>
            </a:r>
            <a:endParaRPr sz="2400"/>
          </a:p>
        </p:txBody>
      </p:sp>
      <p:pic>
        <p:nvPicPr>
          <p:cNvPr descr="HACKER MEME COMPILATION 💻 - YouTube" id="162" name="Google Shape;1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94019" y="2773816"/>
            <a:ext cx="5079848" cy="353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8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LOW PRIVILEGED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Powershell profile</a:t>
            </a:r>
            <a:endParaRPr/>
          </a:p>
        </p:txBody>
      </p:sp>
      <p:sp>
        <p:nvSpPr>
          <p:cNvPr id="637" name="Google Shape;637;p68"/>
          <p:cNvSpPr txBox="1"/>
          <p:nvPr>
            <p:ph idx="2" type="body"/>
          </p:nvPr>
        </p:nvSpPr>
        <p:spPr>
          <a:xfrm>
            <a:off x="367275" y="2705050"/>
            <a:ext cx="5094900" cy="3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$PROFILE | select *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echo $PROFILE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WindowsPowerShell\Microsoft.PowerShell_profile.ps1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Used by Turla APT</a:t>
            </a:r>
            <a:endParaRPr sz="2500"/>
          </a:p>
        </p:txBody>
      </p:sp>
      <p:pic>
        <p:nvPicPr>
          <p:cNvPr id="638" name="Google Shape;6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8"/>
          <p:cNvPicPr preferRelativeResize="0"/>
          <p:nvPr/>
        </p:nvPicPr>
        <p:blipFill rotWithShape="1">
          <a:blip r:embed="rId4">
            <a:alphaModFix/>
          </a:blip>
          <a:srcRect b="0" l="2072" r="4981" t="0"/>
          <a:stretch/>
        </p:blipFill>
        <p:spPr>
          <a:xfrm>
            <a:off x="5799075" y="2438400"/>
            <a:ext cx="4842668" cy="332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9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LOW PRIVILEGED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Screensaver hijacking</a:t>
            </a:r>
            <a:endParaRPr/>
          </a:p>
        </p:txBody>
      </p:sp>
      <p:sp>
        <p:nvSpPr>
          <p:cNvPr id="645" name="Google Shape;645;p69"/>
          <p:cNvSpPr txBox="1"/>
          <p:nvPr>
            <p:ph idx="2" type="body"/>
          </p:nvPr>
        </p:nvSpPr>
        <p:spPr>
          <a:xfrm>
            <a:off x="367275" y="2476450"/>
            <a:ext cx="5273400" cy="3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HKCU\Control Panel\Desktop\ScreenSaveActive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HKCU\Control Panel\Desktop\ScreenSaveTimeOut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Clr>
                <a:srgbClr val="FFFF00"/>
              </a:buClr>
              <a:buSzPts val="2500"/>
              <a:buChar char="•"/>
            </a:pPr>
            <a:r>
              <a:rPr lang="en-US" sz="2500">
                <a:solidFill>
                  <a:srgbClr val="FFFF00"/>
                </a:solidFill>
              </a:rPr>
              <a:t>HKCU\Control Panel\Desktop\SCRNSAVE.EXE</a:t>
            </a:r>
            <a:endParaRPr sz="2500">
              <a:solidFill>
                <a:srgbClr val="FFFF00"/>
              </a:solidFill>
            </a:endParaRPr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Used by Turla APT, YiSpecter</a:t>
            </a:r>
            <a:endParaRPr sz="2500"/>
          </a:p>
        </p:txBody>
      </p:sp>
      <p:pic>
        <p:nvPicPr>
          <p:cNvPr id="646" name="Google Shape;6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9"/>
          <p:cNvPicPr preferRelativeResize="0"/>
          <p:nvPr/>
        </p:nvPicPr>
        <p:blipFill rotWithShape="1">
          <a:blip r:embed="rId4">
            <a:alphaModFix/>
          </a:blip>
          <a:srcRect b="0" l="1475" r="1475" t="0"/>
          <a:stretch/>
        </p:blipFill>
        <p:spPr>
          <a:xfrm>
            <a:off x="5799075" y="2438400"/>
            <a:ext cx="4842669" cy="332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LOW PRIVILEGED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Screensaver hijacking</a:t>
            </a:r>
            <a:endParaRPr/>
          </a:p>
        </p:txBody>
      </p:sp>
      <p:pic>
        <p:nvPicPr>
          <p:cNvPr id="653" name="Google Shape;65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0"/>
          <p:cNvSpPr txBox="1"/>
          <p:nvPr>
            <p:ph idx="2" type="body"/>
          </p:nvPr>
        </p:nvSpPr>
        <p:spPr>
          <a:xfrm>
            <a:off x="322650" y="1905000"/>
            <a:ext cx="8897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HKCU\Control Panel\Desktop\SCRNSAVE.EXE</a:t>
            </a:r>
            <a:endParaRPr sz="2500"/>
          </a:p>
        </p:txBody>
      </p:sp>
      <p:pic>
        <p:nvPicPr>
          <p:cNvPr id="655" name="Google Shape;65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2629433"/>
            <a:ext cx="7362390" cy="3460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1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ADMIN</a:t>
            </a:r>
            <a:r>
              <a:rPr lang="en-US"/>
              <a:t> LEVEL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AppInit DLLs</a:t>
            </a:r>
            <a:endParaRPr/>
          </a:p>
        </p:txBody>
      </p:sp>
      <p:sp>
        <p:nvSpPr>
          <p:cNvPr id="661" name="Google Shape;661;p71"/>
          <p:cNvSpPr txBox="1"/>
          <p:nvPr>
            <p:ph idx="2" type="body"/>
          </p:nvPr>
        </p:nvSpPr>
        <p:spPr>
          <a:xfrm>
            <a:off x="367275" y="2400250"/>
            <a:ext cx="5300400" cy="3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HKLM\Software\Microsoft\Windows NT\CurrentVersion\Windows - 32 bit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HKLM\Software\Wow6432Node\Microsoft\Windows NT\CurrentVersion\Windows - 64-bit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APT39, Ramsay malware</a:t>
            </a:r>
            <a:endParaRPr sz="2500"/>
          </a:p>
        </p:txBody>
      </p:sp>
      <p:pic>
        <p:nvPicPr>
          <p:cNvPr id="662" name="Google Shape;66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1"/>
          <p:cNvPicPr preferRelativeResize="0"/>
          <p:nvPr/>
        </p:nvPicPr>
        <p:blipFill rotWithShape="1">
          <a:blip r:embed="rId4">
            <a:alphaModFix/>
          </a:blip>
          <a:srcRect b="129" l="0" r="0" t="119"/>
          <a:stretch/>
        </p:blipFill>
        <p:spPr>
          <a:xfrm>
            <a:off x="5799075" y="2438400"/>
            <a:ext cx="4842667" cy="332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6425" y="2605088"/>
            <a:ext cx="5086350" cy="2867025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2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ADMIN LEVEL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AppInit DLLs</a:t>
            </a:r>
            <a:endParaRPr/>
          </a:p>
        </p:txBody>
      </p:sp>
      <p:pic>
        <p:nvPicPr>
          <p:cNvPr id="670" name="Google Shape;6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72"/>
          <p:cNvSpPr txBox="1"/>
          <p:nvPr>
            <p:ph idx="2" type="body"/>
          </p:nvPr>
        </p:nvSpPr>
        <p:spPr>
          <a:xfrm>
            <a:off x="322650" y="1905000"/>
            <a:ext cx="11387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HKLM\SOFTWARE\\Microsoft\\Windows NT\\CurrentVersion\\Windows</a:t>
            </a:r>
            <a:endParaRPr sz="2500"/>
          </a:p>
        </p:txBody>
      </p:sp>
      <p:pic>
        <p:nvPicPr>
          <p:cNvPr id="672" name="Google Shape;672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2697971"/>
            <a:ext cx="7362389" cy="332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3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ADMIN LEVEL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WINLOGON</a:t>
            </a:r>
            <a:endParaRPr/>
          </a:p>
        </p:txBody>
      </p:sp>
      <p:sp>
        <p:nvSpPr>
          <p:cNvPr id="678" name="Google Shape;678;p73"/>
          <p:cNvSpPr txBox="1"/>
          <p:nvPr>
            <p:ph idx="2" type="body"/>
          </p:nvPr>
        </p:nvSpPr>
        <p:spPr>
          <a:xfrm>
            <a:off x="367275" y="2476450"/>
            <a:ext cx="5300400" cy="3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HKLM\Software\Microsoft\Windows NT\CurrentVersion\Winlogon\Shell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</a:t>
            </a:r>
            <a:r>
              <a:rPr lang="en-US" sz="2500"/>
              <a:t>Microsoft\Windows NT\CurrentVersion\Winlogon\Userinit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Bazar malware, Team9, FIN12 APTs</a:t>
            </a:r>
            <a:endParaRPr sz="2500"/>
          </a:p>
        </p:txBody>
      </p:sp>
      <p:pic>
        <p:nvPicPr>
          <p:cNvPr id="679" name="Google Shape;67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73"/>
          <p:cNvPicPr preferRelativeResize="0"/>
          <p:nvPr/>
        </p:nvPicPr>
        <p:blipFill rotWithShape="1">
          <a:blip r:embed="rId4">
            <a:alphaModFix/>
          </a:blip>
          <a:srcRect b="7597" l="0" r="0" t="7606"/>
          <a:stretch/>
        </p:blipFill>
        <p:spPr>
          <a:xfrm>
            <a:off x="5799075" y="2438400"/>
            <a:ext cx="4842667" cy="332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113" y="2552700"/>
            <a:ext cx="5514975" cy="3124200"/>
          </a:xfrm>
          <a:prstGeom prst="rect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4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ADMIN LEVEL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WINLOGON</a:t>
            </a:r>
            <a:endParaRPr/>
          </a:p>
        </p:txBody>
      </p:sp>
      <p:pic>
        <p:nvPicPr>
          <p:cNvPr id="687" name="Google Shape;68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74"/>
          <p:cNvSpPr txBox="1"/>
          <p:nvPr>
            <p:ph idx="2" type="body"/>
          </p:nvPr>
        </p:nvSpPr>
        <p:spPr>
          <a:xfrm>
            <a:off x="322650" y="1905000"/>
            <a:ext cx="11387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</a:t>
            </a:r>
            <a:r>
              <a:rPr lang="en-US" sz="2500"/>
              <a:t>\Microsoft\Windows NT\CurrentVersion\Winlogon\Shell</a:t>
            </a:r>
            <a:endParaRPr sz="2500"/>
          </a:p>
        </p:txBody>
      </p:sp>
      <p:pic>
        <p:nvPicPr>
          <p:cNvPr id="689" name="Google Shape;68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2789829"/>
            <a:ext cx="7362388" cy="313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75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ADMIN LEVEL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Windows Services</a:t>
            </a:r>
            <a:endParaRPr/>
          </a:p>
        </p:txBody>
      </p:sp>
      <p:sp>
        <p:nvSpPr>
          <p:cNvPr id="695" name="Google Shape;695;p75"/>
          <p:cNvSpPr txBox="1"/>
          <p:nvPr>
            <p:ph idx="2" type="body"/>
          </p:nvPr>
        </p:nvSpPr>
        <p:spPr>
          <a:xfrm>
            <a:off x="367275" y="2476450"/>
            <a:ext cx="5300400" cy="3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Start automatically when the system boots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They operate natively over the network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May have extremely high privileges in the operating system.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Used by APT32, APT38, APT41</a:t>
            </a:r>
            <a:endParaRPr sz="2500"/>
          </a:p>
        </p:txBody>
      </p:sp>
      <p:pic>
        <p:nvPicPr>
          <p:cNvPr id="696" name="Google Shape;69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5"/>
          <p:cNvPicPr preferRelativeResize="0"/>
          <p:nvPr/>
        </p:nvPicPr>
        <p:blipFill rotWithShape="1">
          <a:blip r:embed="rId4">
            <a:alphaModFix/>
          </a:blip>
          <a:srcRect b="0" l="1124" r="1133" t="0"/>
          <a:stretch/>
        </p:blipFill>
        <p:spPr>
          <a:xfrm>
            <a:off x="5799075" y="2438400"/>
            <a:ext cx="4842666" cy="332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6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ADMIN LEVEL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Windows Services</a:t>
            </a:r>
            <a:endParaRPr/>
          </a:p>
        </p:txBody>
      </p:sp>
      <p:sp>
        <p:nvSpPr>
          <p:cNvPr id="703" name="Google Shape;703;p76"/>
          <p:cNvSpPr txBox="1"/>
          <p:nvPr>
            <p:ph idx="2" type="body"/>
          </p:nvPr>
        </p:nvSpPr>
        <p:spPr>
          <a:xfrm>
            <a:off x="367275" y="2476450"/>
            <a:ext cx="5300400" cy="3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/>
              <a:t>What is a service? The minimum requirements for a service are the following:</a:t>
            </a:r>
            <a:endParaRPr sz="2500"/>
          </a:p>
          <a:p>
            <a:pPr indent="-330200" lvl="0" marL="285750" rtl="0" algn="l">
              <a:spcBef>
                <a:spcPts val="12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 Main Entry point (like any application)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 Service Entry point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 Service Control Handler</a:t>
            </a:r>
            <a:endParaRPr sz="2500"/>
          </a:p>
        </p:txBody>
      </p:sp>
      <p:pic>
        <p:nvPicPr>
          <p:cNvPr id="704" name="Google Shape;70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6"/>
          <p:cNvPicPr preferRelativeResize="0"/>
          <p:nvPr/>
        </p:nvPicPr>
        <p:blipFill rotWithShape="1">
          <a:blip r:embed="rId4">
            <a:alphaModFix/>
          </a:blip>
          <a:srcRect b="0" l="11743" r="752" t="0"/>
          <a:stretch/>
        </p:blipFill>
        <p:spPr>
          <a:xfrm>
            <a:off x="5799075" y="2438400"/>
            <a:ext cx="4842666" cy="332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77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ADMIN LEVEL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Accessibility features</a:t>
            </a:r>
            <a:endParaRPr/>
          </a:p>
        </p:txBody>
      </p:sp>
      <p:sp>
        <p:nvSpPr>
          <p:cNvPr id="711" name="Google Shape;711;p77"/>
          <p:cNvSpPr txBox="1"/>
          <p:nvPr>
            <p:ph idx="2" type="body"/>
          </p:nvPr>
        </p:nvSpPr>
        <p:spPr>
          <a:xfrm>
            <a:off x="367275" y="2400250"/>
            <a:ext cx="5300400" cy="38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HKLM\Software\Microsoft\Windows NT\CurrentVersion\Image File Execution Options\sethc.exe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C:\\Windows\\System32\\hack.exe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sethc.exe - Press Shift key 5 times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APT3, APT29, APT41, Deep Panda</a:t>
            </a:r>
            <a:endParaRPr sz="2500"/>
          </a:p>
        </p:txBody>
      </p:sp>
      <p:pic>
        <p:nvPicPr>
          <p:cNvPr id="712" name="Google Shape;71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7"/>
          <p:cNvPicPr preferRelativeResize="0"/>
          <p:nvPr/>
        </p:nvPicPr>
        <p:blipFill rotWithShape="1">
          <a:blip r:embed="rId4">
            <a:alphaModFix/>
          </a:blip>
          <a:srcRect b="5610" l="0" r="0" t="5619"/>
          <a:stretch/>
        </p:blipFill>
        <p:spPr>
          <a:xfrm>
            <a:off x="5799075" y="2438400"/>
            <a:ext cx="4842666" cy="332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2124892" y="609600"/>
            <a:ext cx="7402285" cy="8327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None/>
            </a:pPr>
            <a:r>
              <a:rPr lang="en-US" sz="3200"/>
              <a:t>EXPLORING THE DARK SIDE OF PROGRAMMING</a:t>
            </a:r>
            <a:endParaRPr sz="3200"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330927" y="2177143"/>
            <a:ext cx="6532910" cy="39221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There is no Cyber Security without Malware Development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All offensive tools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All Publicly available exploits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All Private exploits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All Post exploitation frameworks and tools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Every </a:t>
            </a:r>
            <a:r>
              <a:rPr lang="en-US" sz="2200"/>
              <a:t>Ransomware</a:t>
            </a:r>
            <a:r>
              <a:rPr lang="en-US" sz="2200"/>
              <a:t> / Trojans and others</a:t>
            </a:r>
            <a:endParaRPr/>
          </a:p>
          <a:p>
            <a:pPr indent="-285750" lvl="1" marL="742950" rtl="0" algn="l">
              <a:spcBef>
                <a:spcPts val="10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Even defensive tools must utilize it</a:t>
            </a:r>
            <a:endParaRPr sz="2200"/>
          </a:p>
        </p:txBody>
      </p:sp>
      <p:pic>
        <p:nvPicPr>
          <p:cNvPr descr="Stream The Power Of The Dark Side by The Bleeping Machine | Listen online  for free on SoundCloud" id="170" name="Google Shape;17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3837" y="1756954"/>
            <a:ext cx="476250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8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ADMIN LEVEL PERSISTENCE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4. Accessibility features</a:t>
            </a:r>
            <a:endParaRPr/>
          </a:p>
        </p:txBody>
      </p:sp>
      <p:pic>
        <p:nvPicPr>
          <p:cNvPr id="719" name="Google Shape;71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8"/>
          <p:cNvSpPr txBox="1"/>
          <p:nvPr>
            <p:ph idx="2" type="body"/>
          </p:nvPr>
        </p:nvSpPr>
        <p:spPr>
          <a:xfrm>
            <a:off x="322650" y="1905000"/>
            <a:ext cx="11387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C:\\Windows\\System32\\hack.exe for sethc.exe</a:t>
            </a:r>
            <a:endParaRPr sz="2500"/>
          </a:p>
        </p:txBody>
      </p:sp>
      <p:pic>
        <p:nvPicPr>
          <p:cNvPr id="721" name="Google Shape;72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600" y="2448782"/>
            <a:ext cx="7362388" cy="3821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9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NON-TRIVIAL</a:t>
            </a:r>
            <a:r>
              <a:rPr lang="en-US"/>
              <a:t> PERSISTENCE</a:t>
            </a:r>
            <a:endParaRPr/>
          </a:p>
        </p:txBody>
      </p:sp>
      <p:sp>
        <p:nvSpPr>
          <p:cNvPr id="727" name="Google Shape;727;p79"/>
          <p:cNvSpPr txBox="1"/>
          <p:nvPr>
            <p:ph idx="2" type="body"/>
          </p:nvPr>
        </p:nvSpPr>
        <p:spPr>
          <a:xfrm>
            <a:off x="367275" y="3162250"/>
            <a:ext cx="5300400" cy="16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Persistence via Disk Cleanup Utility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Windows Error Reporting - WerFault.exe</a:t>
            </a:r>
            <a:endParaRPr sz="2500"/>
          </a:p>
        </p:txBody>
      </p:sp>
      <p:pic>
        <p:nvPicPr>
          <p:cNvPr id="728" name="Google Shape;7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9"/>
          <p:cNvPicPr preferRelativeResize="0"/>
          <p:nvPr/>
        </p:nvPicPr>
        <p:blipFill rotWithShape="1">
          <a:blip r:embed="rId4">
            <a:alphaModFix/>
          </a:blip>
          <a:srcRect b="2253" l="0" r="0" t="2262"/>
          <a:stretch/>
        </p:blipFill>
        <p:spPr>
          <a:xfrm>
            <a:off x="5799075" y="2438400"/>
            <a:ext cx="4842667" cy="332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0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NON-TRIVIAL</a:t>
            </a:r>
            <a:r>
              <a:rPr lang="en-US"/>
              <a:t> PERSISTENCE</a:t>
            </a:r>
            <a:endParaRPr/>
          </a:p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lang="en-US"/>
              <a:t>Disk Cleanup Utility</a:t>
            </a:r>
            <a:endParaRPr/>
          </a:p>
        </p:txBody>
      </p:sp>
      <p:sp>
        <p:nvSpPr>
          <p:cNvPr id="735" name="Google Shape;735;p80"/>
          <p:cNvSpPr txBox="1"/>
          <p:nvPr>
            <p:ph idx="2" type="body"/>
          </p:nvPr>
        </p:nvSpPr>
        <p:spPr>
          <a:xfrm>
            <a:off x="367275" y="3009850"/>
            <a:ext cx="5300400" cy="3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HKLM\Software\Microsoft\Windows\CurrentVersion\Explorer\VolumeCaches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Any APT or Malware in the wild?</a:t>
            </a:r>
            <a:endParaRPr sz="2500"/>
          </a:p>
        </p:txBody>
      </p:sp>
      <p:pic>
        <p:nvPicPr>
          <p:cNvPr id="736" name="Google Shape;73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80"/>
          <p:cNvPicPr preferRelativeResize="0"/>
          <p:nvPr/>
        </p:nvPicPr>
        <p:blipFill rotWithShape="1">
          <a:blip r:embed="rId4">
            <a:alphaModFix/>
          </a:blip>
          <a:srcRect b="0" l="1802" r="1793" t="0"/>
          <a:stretch/>
        </p:blipFill>
        <p:spPr>
          <a:xfrm>
            <a:off x="5799075" y="2438400"/>
            <a:ext cx="4842666" cy="332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1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NON-TRIVIAL PERSISTENCE</a:t>
            </a:r>
            <a:endParaRPr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Windows Error Reporting</a:t>
            </a:r>
            <a:endParaRPr/>
          </a:p>
        </p:txBody>
      </p:sp>
      <p:sp>
        <p:nvSpPr>
          <p:cNvPr id="743" name="Google Shape;743;p81"/>
          <p:cNvSpPr txBox="1"/>
          <p:nvPr>
            <p:ph idx="2" type="body"/>
          </p:nvPr>
        </p:nvSpPr>
        <p:spPr>
          <a:xfrm>
            <a:off x="367275" y="2476450"/>
            <a:ext cx="5300400" cy="31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HKLM\SOFTWARE\Microsoft\Windows\Windows Error Reporting\Hangs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WerFault.exe -pr &lt;value&gt;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…\Windows Error Reporting\Hangs\ReflectDebugger=&lt;path_value&gt;</a:t>
            </a:r>
            <a:endParaRPr sz="2500"/>
          </a:p>
          <a:p>
            <a:pPr indent="-33020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Any APT or Malware in the wild?</a:t>
            </a:r>
            <a:endParaRPr sz="2500"/>
          </a:p>
        </p:txBody>
      </p:sp>
      <p:pic>
        <p:nvPicPr>
          <p:cNvPr id="744" name="Google Shape;7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81"/>
          <p:cNvPicPr preferRelativeResize="0"/>
          <p:nvPr/>
        </p:nvPicPr>
        <p:blipFill rotWithShape="1">
          <a:blip r:embed="rId4">
            <a:alphaModFix/>
          </a:blip>
          <a:srcRect b="9008" l="0" r="0" t="9017"/>
          <a:stretch/>
        </p:blipFill>
        <p:spPr>
          <a:xfrm>
            <a:off x="5799075" y="2438400"/>
            <a:ext cx="4842666" cy="3328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2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MALWARE PERSISTENCE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TASK 1</a:t>
            </a:r>
            <a:endParaRPr/>
          </a:p>
        </p:txBody>
      </p:sp>
      <p:sp>
        <p:nvSpPr>
          <p:cNvPr id="751" name="Google Shape;751;p82"/>
          <p:cNvSpPr txBox="1"/>
          <p:nvPr>
            <p:ph idx="2" type="body"/>
          </p:nvPr>
        </p:nvSpPr>
        <p:spPr>
          <a:xfrm>
            <a:off x="734558" y="2781246"/>
            <a:ext cx="65043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Run/RunOnce persistence</a:t>
            </a:r>
            <a:r>
              <a:rPr lang="en-US" sz="2500"/>
              <a:t> to spawn calc.exe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AppInit DLL persistence only for notepad.exe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Execute and enjoy your calc.exe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descr="Hacker GIFs | GIFDB.com" id="752" name="Google Shape;75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9084" y="2781300"/>
            <a:ext cx="4174252" cy="277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83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MALWARE PERSISTENCE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TASK 2</a:t>
            </a:r>
            <a:endParaRPr/>
          </a:p>
        </p:txBody>
      </p:sp>
      <p:sp>
        <p:nvSpPr>
          <p:cNvPr id="759" name="Google Shape;759;p83"/>
          <p:cNvSpPr txBox="1"/>
          <p:nvPr>
            <p:ph idx="2" type="body"/>
          </p:nvPr>
        </p:nvSpPr>
        <p:spPr>
          <a:xfrm>
            <a:off x="734558" y="2781246"/>
            <a:ext cx="65043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Windows Service</a:t>
            </a:r>
            <a:r>
              <a:rPr lang="en-US" sz="2500"/>
              <a:t> persistence to spawn reverse shell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Windows Service persistence inject shellcode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Start and Stop your service for check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id="760" name="Google Shape;760;p83"/>
          <p:cNvPicPr preferRelativeResize="0"/>
          <p:nvPr/>
        </p:nvPicPr>
        <p:blipFill rotWithShape="1">
          <a:blip r:embed="rId3">
            <a:alphaModFix/>
          </a:blip>
          <a:srcRect b="0" l="8982" r="8990" t="0"/>
          <a:stretch/>
        </p:blipFill>
        <p:spPr>
          <a:xfrm>
            <a:off x="7289084" y="2781300"/>
            <a:ext cx="4174252" cy="27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84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MALWARE PERSISTENCE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TASK 3</a:t>
            </a:r>
            <a:endParaRPr/>
          </a:p>
        </p:txBody>
      </p:sp>
      <p:sp>
        <p:nvSpPr>
          <p:cNvPr id="767" name="Google Shape;767;p84"/>
          <p:cNvSpPr txBox="1"/>
          <p:nvPr>
            <p:ph idx="2" type="body"/>
          </p:nvPr>
        </p:nvSpPr>
        <p:spPr>
          <a:xfrm>
            <a:off x="734558" y="2781246"/>
            <a:ext cx="65043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Persistence via accessibility feature on-screen keyboard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Click on On-screen keyboard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Check and enjoy your malware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id="768" name="Google Shape;768;p84"/>
          <p:cNvPicPr preferRelativeResize="0"/>
          <p:nvPr/>
        </p:nvPicPr>
        <p:blipFill rotWithShape="1">
          <a:blip r:embed="rId3">
            <a:alphaModFix/>
          </a:blip>
          <a:srcRect b="199" l="0" r="0" t="199"/>
          <a:stretch/>
        </p:blipFill>
        <p:spPr>
          <a:xfrm>
            <a:off x="7289084" y="2781300"/>
            <a:ext cx="4174252" cy="27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5"/>
          <p:cNvSpPr txBox="1"/>
          <p:nvPr>
            <p:ph type="title"/>
          </p:nvPr>
        </p:nvSpPr>
        <p:spPr>
          <a:xfrm>
            <a:off x="1141413" y="0"/>
            <a:ext cx="9906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MALWARE PERSISTENCE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TASK 4</a:t>
            </a:r>
            <a:endParaRPr/>
          </a:p>
        </p:txBody>
      </p:sp>
      <p:sp>
        <p:nvSpPr>
          <p:cNvPr id="775" name="Google Shape;775;p85"/>
          <p:cNvSpPr txBox="1"/>
          <p:nvPr>
            <p:ph idx="2" type="body"/>
          </p:nvPr>
        </p:nvSpPr>
        <p:spPr>
          <a:xfrm>
            <a:off x="734558" y="2781246"/>
            <a:ext cx="65043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Persistence Werfault.exe set via Run/RunOnce</a:t>
            </a:r>
            <a:endParaRPr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330200" lvl="0" marL="285750" rtl="0" algn="l"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Compile any malware like calc.exe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285750" lvl="0" marL="285750" rtl="0" algn="l">
              <a:spcBef>
                <a:spcPts val="1100"/>
              </a:spcBef>
              <a:spcAft>
                <a:spcPts val="0"/>
              </a:spcAft>
              <a:buSzPts val="2500"/>
              <a:buChar char="•"/>
            </a:pPr>
            <a:r>
              <a:rPr lang="en-US" sz="2500"/>
              <a:t>Check and enjoy your malware</a:t>
            </a:r>
            <a:endParaRPr/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27000" lvl="0" marL="285750" rtl="0" algn="l">
              <a:spcBef>
                <a:spcPts val="110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 sz="2500"/>
          </a:p>
          <a:p>
            <a:pPr indent="-139700" lvl="0" marL="285750" rtl="0" algn="l">
              <a:spcBef>
                <a:spcPts val="106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 sz="2300"/>
          </a:p>
        </p:txBody>
      </p:sp>
      <p:pic>
        <p:nvPicPr>
          <p:cNvPr id="776" name="Google Shape;776;p85"/>
          <p:cNvPicPr preferRelativeResize="0"/>
          <p:nvPr/>
        </p:nvPicPr>
        <p:blipFill rotWithShape="1">
          <a:blip r:embed="rId3">
            <a:alphaModFix/>
          </a:blip>
          <a:srcRect b="0" l="4816" r="4825" t="0"/>
          <a:stretch/>
        </p:blipFill>
        <p:spPr>
          <a:xfrm>
            <a:off x="7289084" y="2781300"/>
            <a:ext cx="4174252" cy="2771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86"/>
          <p:cNvSpPr txBox="1"/>
          <p:nvPr>
            <p:ph type="title"/>
          </p:nvPr>
        </p:nvSpPr>
        <p:spPr>
          <a:xfrm>
            <a:off x="1154365" y="750718"/>
            <a:ext cx="4603500" cy="19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 sz="3200"/>
              <a:t>THANK YOU</a:t>
            </a:r>
            <a:endParaRPr sz="3200"/>
          </a:p>
        </p:txBody>
      </p:sp>
      <p:pic>
        <p:nvPicPr>
          <p:cNvPr id="783" name="Google Shape;78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800" y="1557718"/>
            <a:ext cx="4810125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4200" y="2167318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86"/>
          <p:cNvSpPr txBox="1"/>
          <p:nvPr/>
        </p:nvSpPr>
        <p:spPr>
          <a:xfrm>
            <a:off x="609600" y="2895600"/>
            <a:ext cx="3722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Malware </a:t>
            </a:r>
            <a:r>
              <a:rPr lang="en-US" sz="2500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development</a:t>
            </a:r>
            <a:r>
              <a:rPr lang="en-US" sz="2500" cap="small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a cat and mouse game (war?)</a:t>
            </a:r>
            <a:endParaRPr sz="2300" cap="small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MALDEV IS OVERWHELMING, LET’S KEEP IT SIMPLE TODAY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1429283" y="2514600"/>
            <a:ext cx="458893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Prepare Malware</a:t>
            </a:r>
            <a:endParaRPr/>
          </a:p>
        </p:txBody>
      </p:sp>
      <p:sp>
        <p:nvSpPr>
          <p:cNvPr id="178" name="Google Shape;178;p25"/>
          <p:cNvSpPr txBox="1"/>
          <p:nvPr>
            <p:ph idx="2" type="body"/>
          </p:nvPr>
        </p:nvSpPr>
        <p:spPr>
          <a:xfrm>
            <a:off x="1141415" y="3099329"/>
            <a:ext cx="4876800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Grant Remote Access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Bypasses Security Controls</a:t>
            </a:r>
            <a:endParaRPr/>
          </a:p>
        </p:txBody>
      </p:sp>
      <p:sp>
        <p:nvSpPr>
          <p:cNvPr id="179" name="Google Shape;179;p25"/>
          <p:cNvSpPr txBox="1"/>
          <p:nvPr>
            <p:ph idx="3" type="body"/>
          </p:nvPr>
        </p:nvSpPr>
        <p:spPr>
          <a:xfrm>
            <a:off x="1413934" y="4131469"/>
            <a:ext cx="460428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Malware</a:t>
            </a:r>
            <a:endParaRPr/>
          </a:p>
        </p:txBody>
      </p:sp>
      <p:sp>
        <p:nvSpPr>
          <p:cNvPr id="180" name="Google Shape;180;p25"/>
          <p:cNvSpPr txBox="1"/>
          <p:nvPr>
            <p:ph idx="4" type="body"/>
          </p:nvPr>
        </p:nvSpPr>
        <p:spPr>
          <a:xfrm>
            <a:off x="1141413" y="4707731"/>
            <a:ext cx="4876801" cy="254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Upload and analyze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Repeat until it works</a:t>
            </a:r>
            <a:endParaRPr/>
          </a:p>
        </p:txBody>
      </p:sp>
      <p:pic>
        <p:nvPicPr>
          <p:cNvPr descr="one-does-not-simply-meme-generator-one-does-not-simply-give-up-2c526a - CS  Wilde" id="181" name="Google Shape;18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3936" y="2651653"/>
            <a:ext cx="485775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758234" y="1322218"/>
            <a:ext cx="3549121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 sz="3200"/>
              <a:t>02 – WHY WE NEED MALWARE DEVELOPMENT?</a:t>
            </a:r>
            <a:endParaRPr sz="3200"/>
          </a:p>
        </p:txBody>
      </p:sp>
      <p:pic>
        <p:nvPicPr>
          <p:cNvPr descr="▷ Ethical Hacking: Was ist das?" id="188" name="Google Shape;1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1184" y="1322218"/>
            <a:ext cx="6632448" cy="371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entury Gothic"/>
              <a:buNone/>
            </a:pPr>
            <a:r>
              <a:rPr lang="en-US"/>
              <a:t>YOU CANNOT BE A DECENT PENTESTER WITHOUT MALDEV (I DO NOT EVEN MENTION REDTEAM)</a:t>
            </a:r>
            <a:endParaRPr/>
          </a:p>
        </p:txBody>
      </p:sp>
      <p:sp>
        <p:nvSpPr>
          <p:cNvPr id="195" name="Google Shape;195;p27"/>
          <p:cNvSpPr txBox="1"/>
          <p:nvPr>
            <p:ph idx="1" type="body"/>
          </p:nvPr>
        </p:nvSpPr>
        <p:spPr>
          <a:xfrm>
            <a:off x="1429281" y="2491645"/>
            <a:ext cx="5309847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Blue Team – Upgrade Complete</a:t>
            </a:r>
            <a:endParaRPr/>
          </a:p>
        </p:txBody>
      </p:sp>
      <p:sp>
        <p:nvSpPr>
          <p:cNvPr id="196" name="Google Shape;196;p27"/>
          <p:cNvSpPr txBox="1"/>
          <p:nvPr>
            <p:ph idx="2" type="body"/>
          </p:nvPr>
        </p:nvSpPr>
        <p:spPr>
          <a:xfrm>
            <a:off x="1141413" y="3076374"/>
            <a:ext cx="5963476" cy="3562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Endpoint Detection and Response (EDR)s are beasts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Anti Virus (AV) software are catching on as well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Intrusion Detection Systems (IDS) – Alarming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Intrusion Prevention Systems (IPS) – Blocking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SIEM – Easily detecting malicious activity</a:t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Countless more examples</a:t>
            </a:r>
            <a:endParaRPr/>
          </a:p>
          <a:p>
            <a:pPr indent="-171450" lvl="0" marL="28575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285750" lvl="0" marL="285750" rtl="0" algn="l">
              <a:spcBef>
                <a:spcPts val="96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Default payloads will NEVER work!</a:t>
            </a:r>
            <a:endParaRPr/>
          </a:p>
          <a:p>
            <a:pPr indent="-171450" lvl="0" marL="285750" rtl="0" algn="l">
              <a:spcBef>
                <a:spcPts val="9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Starcraft 2 Terran Adjutant: Upgrade Complete - YouTube" id="197" name="Google Shape;19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4169" y="2514600"/>
            <a:ext cx="4231894" cy="3173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8890" y="6150000"/>
            <a:ext cx="1333057" cy="7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sh">
  <a:themeElements>
    <a:clrScheme name="Mesh">
      <a:dk1>
        <a:srgbClr val="000000"/>
      </a:dk1>
      <a:lt1>
        <a:srgbClr val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